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9" r:id="rId3"/>
    <p:sldId id="264" r:id="rId4"/>
    <p:sldId id="267" r:id="rId5"/>
    <p:sldId id="265" r:id="rId6"/>
    <p:sldId id="279" r:id="rId7"/>
    <p:sldId id="266" r:id="rId8"/>
    <p:sldId id="257" r:id="rId9"/>
    <p:sldId id="258" r:id="rId10"/>
    <p:sldId id="280" r:id="rId11"/>
    <p:sldId id="268" r:id="rId12"/>
    <p:sldId id="259" r:id="rId13"/>
    <p:sldId id="260" r:id="rId14"/>
    <p:sldId id="274" r:id="rId15"/>
    <p:sldId id="270" r:id="rId16"/>
    <p:sldId id="261" r:id="rId17"/>
    <p:sldId id="275" r:id="rId18"/>
    <p:sldId id="271" r:id="rId19"/>
    <p:sldId id="281" r:id="rId20"/>
    <p:sldId id="282" r:id="rId21"/>
    <p:sldId id="283" r:id="rId22"/>
    <p:sldId id="284" r:id="rId23"/>
    <p:sldId id="285" r:id="rId24"/>
    <p:sldId id="262" r:id="rId25"/>
    <p:sldId id="276" r:id="rId26"/>
    <p:sldId id="272" r:id="rId27"/>
    <p:sldId id="263" r:id="rId28"/>
    <p:sldId id="277" r:id="rId29"/>
    <p:sldId id="286" r:id="rId30"/>
    <p:sldId id="273" r:id="rId31"/>
    <p:sldId id="278" r:id="rId3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32"/>
  </p:normalViewPr>
  <p:slideViewPr>
    <p:cSldViewPr snapToGrid="0">
      <p:cViewPr varScale="1">
        <p:scale>
          <a:sx n="106" d="100"/>
          <a:sy n="106" d="100"/>
        </p:scale>
        <p:origin x="7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5719F7-D836-964F-9FCD-FF697407FD86}" type="doc">
      <dgm:prSet loTypeId="urn:microsoft.com/office/officeart/2005/8/layout/radial5" loCatId="" qsTypeId="urn:microsoft.com/office/officeart/2005/8/quickstyle/simple2" qsCatId="simple" csTypeId="urn:microsoft.com/office/officeart/2005/8/colors/accent0_2" csCatId="mainScheme" phldr="1"/>
      <dgm:spPr/>
      <dgm:t>
        <a:bodyPr/>
        <a:lstStyle/>
        <a:p>
          <a:endParaRPr lang="tr-TR"/>
        </a:p>
      </dgm:t>
    </dgm:pt>
    <dgm:pt modelId="{DC23BEE5-F7EB-424D-852D-DFE993C79E92}">
      <dgm:prSet phldrT="[Metin]"/>
      <dgm:spPr/>
      <dgm:t>
        <a:bodyPr/>
        <a:lstStyle/>
        <a:p>
          <a:pPr algn="ctr"/>
          <a:r>
            <a:rPr lang="tr-TR" dirty="0"/>
            <a:t>Şirket</a:t>
          </a:r>
        </a:p>
      </dgm:t>
    </dgm:pt>
    <dgm:pt modelId="{B9517F43-A493-6741-ABE7-D95B9A4CBFFE}" type="parTrans" cxnId="{6B60147C-AFDF-AB48-8FF6-DA0E06E1B8FD}">
      <dgm:prSet/>
      <dgm:spPr/>
      <dgm:t>
        <a:bodyPr/>
        <a:lstStyle/>
        <a:p>
          <a:pPr algn="ctr"/>
          <a:endParaRPr lang="tr-TR"/>
        </a:p>
      </dgm:t>
    </dgm:pt>
    <dgm:pt modelId="{CDB2FF81-6D5E-3B47-8006-A1B0A1740A55}" type="sibTrans" cxnId="{6B60147C-AFDF-AB48-8FF6-DA0E06E1B8FD}">
      <dgm:prSet/>
      <dgm:spPr/>
      <dgm:t>
        <a:bodyPr/>
        <a:lstStyle/>
        <a:p>
          <a:pPr algn="ctr"/>
          <a:endParaRPr lang="tr-TR"/>
        </a:p>
      </dgm:t>
    </dgm:pt>
    <dgm:pt modelId="{4EAAFBFC-5298-E940-B04B-331E5F3438F5}">
      <dgm:prSet phldrT="[Metin]" custT="1"/>
      <dgm:spPr/>
      <dgm:t>
        <a:bodyPr/>
        <a:lstStyle/>
        <a:p>
          <a:pPr algn="ctr"/>
          <a:r>
            <a:rPr lang="tr-TR" sz="1200" dirty="0"/>
            <a:t>Şirketin iklim krizinin ve etkilerinin sınırlandırılmasına katkı sunması, şirket, toplum ve çevre için </a:t>
          </a:r>
        </a:p>
        <a:p>
          <a:pPr algn="ctr"/>
          <a:r>
            <a:rPr lang="tr-TR" sz="1200" b="1" dirty="0"/>
            <a:t>FIRSATLAR</a:t>
          </a:r>
        </a:p>
      </dgm:t>
    </dgm:pt>
    <dgm:pt modelId="{CD6E41EC-E4B1-BD40-9C0E-533A05D9BA2F}" type="parTrans" cxnId="{5EDC3DB7-66DD-FB4C-8391-5B56A6241854}">
      <dgm:prSet/>
      <dgm:spPr>
        <a:solidFill>
          <a:srgbClr val="92D050"/>
        </a:solidFill>
      </dgm:spPr>
      <dgm:t>
        <a:bodyPr/>
        <a:lstStyle/>
        <a:p>
          <a:pPr algn="ctr"/>
          <a:endParaRPr lang="tr-TR"/>
        </a:p>
      </dgm:t>
    </dgm:pt>
    <dgm:pt modelId="{A1D294C3-0114-BA40-9305-8F1E6D76386C}" type="sibTrans" cxnId="{5EDC3DB7-66DD-FB4C-8391-5B56A6241854}">
      <dgm:prSet/>
      <dgm:spPr/>
      <dgm:t>
        <a:bodyPr/>
        <a:lstStyle/>
        <a:p>
          <a:pPr algn="ctr"/>
          <a:endParaRPr lang="tr-TR"/>
        </a:p>
      </dgm:t>
    </dgm:pt>
    <dgm:pt modelId="{B4382F71-D761-704A-A574-3AFE6C261FF0}">
      <dgm:prSet phldrT="[Metin]" custT="1"/>
      <dgm:spPr/>
      <dgm:t>
        <a:bodyPr/>
        <a:lstStyle/>
        <a:p>
          <a:pPr algn="ctr"/>
          <a:r>
            <a:rPr lang="tr-TR" sz="1200" dirty="0"/>
            <a:t>Şirketin iklimi olumsuz etkileme</a:t>
          </a:r>
        </a:p>
        <a:p>
          <a:pPr algn="ctr"/>
          <a:r>
            <a:rPr lang="tr-TR" sz="1200" b="1" dirty="0"/>
            <a:t>RİSKİ</a:t>
          </a:r>
        </a:p>
      </dgm:t>
    </dgm:pt>
    <dgm:pt modelId="{C12E6FB2-E33B-DC45-8B93-B5E347EF8C8D}" type="parTrans" cxnId="{EB0FB726-8C79-D444-97B8-E25837C91485}">
      <dgm:prSet/>
      <dgm:spPr>
        <a:solidFill>
          <a:srgbClr val="FF0000"/>
        </a:solidFill>
      </dgm:spPr>
      <dgm:t>
        <a:bodyPr/>
        <a:lstStyle/>
        <a:p>
          <a:pPr algn="ctr"/>
          <a:endParaRPr lang="tr-TR"/>
        </a:p>
      </dgm:t>
    </dgm:pt>
    <dgm:pt modelId="{34C4EFDC-8400-9046-B866-4BDE43A5D0D3}" type="sibTrans" cxnId="{EB0FB726-8C79-D444-97B8-E25837C91485}">
      <dgm:prSet/>
      <dgm:spPr/>
      <dgm:t>
        <a:bodyPr/>
        <a:lstStyle/>
        <a:p>
          <a:pPr algn="ctr"/>
          <a:endParaRPr lang="tr-TR"/>
        </a:p>
      </dgm:t>
    </dgm:pt>
    <dgm:pt modelId="{7615F8FE-8BDE-574B-8DDD-5E28DEAE26E2}">
      <dgm:prSet phldrT="[Metin]" custT="1"/>
      <dgm:spPr/>
      <dgm:t>
        <a:bodyPr/>
        <a:lstStyle/>
        <a:p>
          <a:pPr algn="ctr"/>
          <a:r>
            <a:rPr lang="tr-TR" sz="1100" dirty="0"/>
            <a:t>Şirketin olumsuz etkilenme riski</a:t>
          </a:r>
        </a:p>
        <a:p>
          <a:pPr algn="ctr"/>
          <a:r>
            <a:rPr lang="tr-TR" sz="1100" b="1" dirty="0"/>
            <a:t>GEÇİŞ RİKLERİ</a:t>
          </a:r>
        </a:p>
        <a:p>
          <a:pPr algn="ctr"/>
          <a:r>
            <a:rPr lang="tr-TR" sz="1100" dirty="0"/>
            <a:t>Politika</a:t>
          </a:r>
        </a:p>
        <a:p>
          <a:pPr algn="ctr"/>
          <a:r>
            <a:rPr lang="tr-TR" sz="1100" dirty="0"/>
            <a:t>Yasal</a:t>
          </a:r>
        </a:p>
        <a:p>
          <a:pPr algn="ctr"/>
          <a:r>
            <a:rPr lang="tr-TR" sz="1100" dirty="0"/>
            <a:t>Teknolojik</a:t>
          </a:r>
        </a:p>
        <a:p>
          <a:pPr algn="ctr"/>
          <a:r>
            <a:rPr lang="tr-TR" sz="1100" dirty="0"/>
            <a:t>Piyasa </a:t>
          </a:r>
        </a:p>
        <a:p>
          <a:pPr algn="ctr"/>
          <a:r>
            <a:rPr lang="tr-TR" sz="1100" dirty="0"/>
            <a:t>İtibar</a:t>
          </a:r>
        </a:p>
      </dgm:t>
    </dgm:pt>
    <dgm:pt modelId="{95046F23-CE45-9D4A-BB91-2CCCBC4FDDDE}" type="parTrans" cxnId="{896F123C-3FA2-1B42-A15E-6DB69AE6F69F}">
      <dgm:prSet/>
      <dgm:spPr>
        <a:solidFill>
          <a:srgbClr val="FF0000"/>
        </a:solidFill>
      </dgm:spPr>
      <dgm:t>
        <a:bodyPr/>
        <a:lstStyle/>
        <a:p>
          <a:pPr algn="ctr"/>
          <a:endParaRPr lang="tr-TR"/>
        </a:p>
      </dgm:t>
    </dgm:pt>
    <dgm:pt modelId="{9E2F79A4-E741-5A4A-B570-0F62EDCD585A}" type="sibTrans" cxnId="{896F123C-3FA2-1B42-A15E-6DB69AE6F69F}">
      <dgm:prSet/>
      <dgm:spPr/>
      <dgm:t>
        <a:bodyPr/>
        <a:lstStyle/>
        <a:p>
          <a:pPr algn="ctr"/>
          <a:endParaRPr lang="tr-TR"/>
        </a:p>
      </dgm:t>
    </dgm:pt>
    <dgm:pt modelId="{0A67ABD8-7E55-A24A-A214-1546CBD05DF2}">
      <dgm:prSet phldrT="[Metin]" custT="1"/>
      <dgm:spPr/>
      <dgm:t>
        <a:bodyPr/>
        <a:lstStyle/>
        <a:p>
          <a:pPr algn="ctr"/>
          <a:r>
            <a:rPr lang="tr-TR" sz="1200" dirty="0"/>
            <a:t>Şirketin olumsuz etkilenme riski: Akut ve Kronik Riskler</a:t>
          </a:r>
        </a:p>
        <a:p>
          <a:pPr algn="ctr"/>
          <a:r>
            <a:rPr lang="tr-TR" sz="1200" b="1" dirty="0"/>
            <a:t>FİZİKSEL RİSKLER</a:t>
          </a:r>
        </a:p>
      </dgm:t>
    </dgm:pt>
    <dgm:pt modelId="{123C6C07-FFF4-E04F-AFA6-04B1A9C88E4A}" type="parTrans" cxnId="{F04B0956-C813-D147-862A-12ACE37DBFF7}">
      <dgm:prSet/>
      <dgm:spPr>
        <a:solidFill>
          <a:srgbClr val="FF0000"/>
        </a:solidFill>
      </dgm:spPr>
      <dgm:t>
        <a:bodyPr/>
        <a:lstStyle/>
        <a:p>
          <a:pPr algn="ctr"/>
          <a:endParaRPr lang="tr-TR"/>
        </a:p>
      </dgm:t>
    </dgm:pt>
    <dgm:pt modelId="{AA0AE56D-26F3-614F-A820-79D6DF919024}" type="sibTrans" cxnId="{F04B0956-C813-D147-862A-12ACE37DBFF7}">
      <dgm:prSet/>
      <dgm:spPr/>
      <dgm:t>
        <a:bodyPr/>
        <a:lstStyle/>
        <a:p>
          <a:pPr algn="ctr"/>
          <a:endParaRPr lang="tr-TR"/>
        </a:p>
      </dgm:t>
    </dgm:pt>
    <dgm:pt modelId="{D7C5C300-A5AF-8448-8B84-6D212BF0296B}" type="pres">
      <dgm:prSet presAssocID="{1C5719F7-D836-964F-9FCD-FF697407FD86}" presName="Name0" presStyleCnt="0">
        <dgm:presLayoutVars>
          <dgm:chMax val="1"/>
          <dgm:dir/>
          <dgm:animLvl val="ctr"/>
          <dgm:resizeHandles val="exact"/>
        </dgm:presLayoutVars>
      </dgm:prSet>
      <dgm:spPr/>
    </dgm:pt>
    <dgm:pt modelId="{2D8D90E0-2EE4-EC4F-A353-202F1E7F85A0}" type="pres">
      <dgm:prSet presAssocID="{DC23BEE5-F7EB-424D-852D-DFE993C79E92}" presName="centerShape" presStyleLbl="node0" presStyleIdx="0" presStyleCnt="1" custScaleX="63179" custScaleY="77816"/>
      <dgm:spPr/>
    </dgm:pt>
    <dgm:pt modelId="{33E5EAF3-B9CC-3148-A55C-FB54D5C2AC78}" type="pres">
      <dgm:prSet presAssocID="{CD6E41EC-E4B1-BD40-9C0E-533A05D9BA2F}" presName="parTrans" presStyleLbl="sibTrans2D1" presStyleIdx="0" presStyleCnt="4" custAng="10800000"/>
      <dgm:spPr/>
    </dgm:pt>
    <dgm:pt modelId="{30C6E468-AB53-6A4B-8F7D-AE8928F5203D}" type="pres">
      <dgm:prSet presAssocID="{CD6E41EC-E4B1-BD40-9C0E-533A05D9BA2F}" presName="connectorText" presStyleLbl="sibTrans2D1" presStyleIdx="0" presStyleCnt="4"/>
      <dgm:spPr/>
    </dgm:pt>
    <dgm:pt modelId="{AD77475F-7E1C-A540-A207-071E003ADFF6}" type="pres">
      <dgm:prSet presAssocID="{4EAAFBFC-5298-E940-B04B-331E5F3438F5}" presName="node" presStyleLbl="node1" presStyleIdx="0" presStyleCnt="4" custScaleX="110146">
        <dgm:presLayoutVars>
          <dgm:bulletEnabled val="1"/>
        </dgm:presLayoutVars>
      </dgm:prSet>
      <dgm:spPr/>
    </dgm:pt>
    <dgm:pt modelId="{EEACBB0C-20BF-E748-A8E7-16AEE047A571}" type="pres">
      <dgm:prSet presAssocID="{C12E6FB2-E33B-DC45-8B93-B5E347EF8C8D}" presName="parTrans" presStyleLbl="sibTrans2D1" presStyleIdx="1" presStyleCnt="4"/>
      <dgm:spPr/>
    </dgm:pt>
    <dgm:pt modelId="{E4AADAC3-4B9D-7E47-A355-7B76624C5245}" type="pres">
      <dgm:prSet presAssocID="{C12E6FB2-E33B-DC45-8B93-B5E347EF8C8D}" presName="connectorText" presStyleLbl="sibTrans2D1" presStyleIdx="1" presStyleCnt="4"/>
      <dgm:spPr/>
    </dgm:pt>
    <dgm:pt modelId="{F026FE5A-3007-3B4A-9BF7-99DA74C2DDBA}" type="pres">
      <dgm:prSet presAssocID="{B4382F71-D761-704A-A574-3AFE6C261FF0}" presName="node" presStyleLbl="node1" presStyleIdx="1" presStyleCnt="4">
        <dgm:presLayoutVars>
          <dgm:bulletEnabled val="1"/>
        </dgm:presLayoutVars>
      </dgm:prSet>
      <dgm:spPr/>
    </dgm:pt>
    <dgm:pt modelId="{3B209516-6A3E-8A48-99E8-F33A81AFB03B}" type="pres">
      <dgm:prSet presAssocID="{95046F23-CE45-9D4A-BB91-2CCCBC4FDDDE}" presName="parTrans" presStyleLbl="sibTrans2D1" presStyleIdx="2" presStyleCnt="4" custAng="10800000"/>
      <dgm:spPr/>
    </dgm:pt>
    <dgm:pt modelId="{C52B4DE6-1C13-894E-A048-A73A675B7EB5}" type="pres">
      <dgm:prSet presAssocID="{95046F23-CE45-9D4A-BB91-2CCCBC4FDDDE}" presName="connectorText" presStyleLbl="sibTrans2D1" presStyleIdx="2" presStyleCnt="4"/>
      <dgm:spPr/>
    </dgm:pt>
    <dgm:pt modelId="{48EA6F89-D020-AA4C-A96A-0DCE5A7EFDE6}" type="pres">
      <dgm:prSet presAssocID="{7615F8FE-8BDE-574B-8DDD-5E28DEAE26E2}" presName="node" presStyleLbl="node1" presStyleIdx="2" presStyleCnt="4" custScaleX="121559" custScaleY="108805">
        <dgm:presLayoutVars>
          <dgm:bulletEnabled val="1"/>
        </dgm:presLayoutVars>
      </dgm:prSet>
      <dgm:spPr/>
    </dgm:pt>
    <dgm:pt modelId="{8C2F37C3-5AE1-C148-932F-9A37C45F990C}" type="pres">
      <dgm:prSet presAssocID="{123C6C07-FFF4-E04F-AFA6-04B1A9C88E4A}" presName="parTrans" presStyleLbl="sibTrans2D1" presStyleIdx="3" presStyleCnt="4" custAng="10800000"/>
      <dgm:spPr/>
    </dgm:pt>
    <dgm:pt modelId="{BEF852BA-DAEC-3148-BAE2-8F336B8D8948}" type="pres">
      <dgm:prSet presAssocID="{123C6C07-FFF4-E04F-AFA6-04B1A9C88E4A}" presName="connectorText" presStyleLbl="sibTrans2D1" presStyleIdx="3" presStyleCnt="4"/>
      <dgm:spPr/>
    </dgm:pt>
    <dgm:pt modelId="{2294AECF-C609-6A45-96A7-29F770517346}" type="pres">
      <dgm:prSet presAssocID="{0A67ABD8-7E55-A24A-A214-1546CBD05DF2}" presName="node" presStyleLbl="node1" presStyleIdx="3" presStyleCnt="4">
        <dgm:presLayoutVars>
          <dgm:bulletEnabled val="1"/>
        </dgm:presLayoutVars>
      </dgm:prSet>
      <dgm:spPr/>
    </dgm:pt>
  </dgm:ptLst>
  <dgm:cxnLst>
    <dgm:cxn modelId="{38CA350C-56AA-3247-9155-90CAC6A82E11}" type="presOf" srcId="{7615F8FE-8BDE-574B-8DDD-5E28DEAE26E2}" destId="{48EA6F89-D020-AA4C-A96A-0DCE5A7EFDE6}" srcOrd="0" destOrd="0" presId="urn:microsoft.com/office/officeart/2005/8/layout/radial5"/>
    <dgm:cxn modelId="{8EC33A1F-D3DC-9343-A185-6EE8ABB9012C}" type="presOf" srcId="{1C5719F7-D836-964F-9FCD-FF697407FD86}" destId="{D7C5C300-A5AF-8448-8B84-6D212BF0296B}" srcOrd="0" destOrd="0" presId="urn:microsoft.com/office/officeart/2005/8/layout/radial5"/>
    <dgm:cxn modelId="{EB0FB726-8C79-D444-97B8-E25837C91485}" srcId="{DC23BEE5-F7EB-424D-852D-DFE993C79E92}" destId="{B4382F71-D761-704A-A574-3AFE6C261FF0}" srcOrd="1" destOrd="0" parTransId="{C12E6FB2-E33B-DC45-8B93-B5E347EF8C8D}" sibTransId="{34C4EFDC-8400-9046-B866-4BDE43A5D0D3}"/>
    <dgm:cxn modelId="{79016E28-891E-3D4C-A8CC-316CC5F22374}" type="presOf" srcId="{4EAAFBFC-5298-E940-B04B-331E5F3438F5}" destId="{AD77475F-7E1C-A540-A207-071E003ADFF6}" srcOrd="0" destOrd="0" presId="urn:microsoft.com/office/officeart/2005/8/layout/radial5"/>
    <dgm:cxn modelId="{896F123C-3FA2-1B42-A15E-6DB69AE6F69F}" srcId="{DC23BEE5-F7EB-424D-852D-DFE993C79E92}" destId="{7615F8FE-8BDE-574B-8DDD-5E28DEAE26E2}" srcOrd="2" destOrd="0" parTransId="{95046F23-CE45-9D4A-BB91-2CCCBC4FDDDE}" sibTransId="{9E2F79A4-E741-5A4A-B570-0F62EDCD585A}"/>
    <dgm:cxn modelId="{1DF78146-44FD-FD46-A12F-DF950A3A664B}" type="presOf" srcId="{C12E6FB2-E33B-DC45-8B93-B5E347EF8C8D}" destId="{EEACBB0C-20BF-E748-A8E7-16AEE047A571}" srcOrd="0" destOrd="0" presId="urn:microsoft.com/office/officeart/2005/8/layout/radial5"/>
    <dgm:cxn modelId="{F04B0956-C813-D147-862A-12ACE37DBFF7}" srcId="{DC23BEE5-F7EB-424D-852D-DFE993C79E92}" destId="{0A67ABD8-7E55-A24A-A214-1546CBD05DF2}" srcOrd="3" destOrd="0" parTransId="{123C6C07-FFF4-E04F-AFA6-04B1A9C88E4A}" sibTransId="{AA0AE56D-26F3-614F-A820-79D6DF919024}"/>
    <dgm:cxn modelId="{C6B1026D-36B3-1D44-9D15-4FE310631B92}" type="presOf" srcId="{DC23BEE5-F7EB-424D-852D-DFE993C79E92}" destId="{2D8D90E0-2EE4-EC4F-A353-202F1E7F85A0}" srcOrd="0" destOrd="0" presId="urn:microsoft.com/office/officeart/2005/8/layout/radial5"/>
    <dgm:cxn modelId="{CCFE227A-B375-3642-A919-3F2156A6588C}" type="presOf" srcId="{CD6E41EC-E4B1-BD40-9C0E-533A05D9BA2F}" destId="{33E5EAF3-B9CC-3148-A55C-FB54D5C2AC78}" srcOrd="0" destOrd="0" presId="urn:microsoft.com/office/officeart/2005/8/layout/radial5"/>
    <dgm:cxn modelId="{1C96FF7A-D2BA-1D41-A878-3A1D85045B00}" type="presOf" srcId="{123C6C07-FFF4-E04F-AFA6-04B1A9C88E4A}" destId="{8C2F37C3-5AE1-C148-932F-9A37C45F990C}" srcOrd="0" destOrd="0" presId="urn:microsoft.com/office/officeart/2005/8/layout/radial5"/>
    <dgm:cxn modelId="{6B60147C-AFDF-AB48-8FF6-DA0E06E1B8FD}" srcId="{1C5719F7-D836-964F-9FCD-FF697407FD86}" destId="{DC23BEE5-F7EB-424D-852D-DFE993C79E92}" srcOrd="0" destOrd="0" parTransId="{B9517F43-A493-6741-ABE7-D95B9A4CBFFE}" sibTransId="{CDB2FF81-6D5E-3B47-8006-A1B0A1740A55}"/>
    <dgm:cxn modelId="{8C56039E-2288-BC41-814B-4D99AEE3D339}" type="presOf" srcId="{CD6E41EC-E4B1-BD40-9C0E-533A05D9BA2F}" destId="{30C6E468-AB53-6A4B-8F7D-AE8928F5203D}" srcOrd="1" destOrd="0" presId="urn:microsoft.com/office/officeart/2005/8/layout/radial5"/>
    <dgm:cxn modelId="{9F4ACDA0-DA5D-5C4B-88CF-60E902DA170B}" type="presOf" srcId="{B4382F71-D761-704A-A574-3AFE6C261FF0}" destId="{F026FE5A-3007-3B4A-9BF7-99DA74C2DDBA}" srcOrd="0" destOrd="0" presId="urn:microsoft.com/office/officeart/2005/8/layout/radial5"/>
    <dgm:cxn modelId="{6777CDA6-54DB-1E4F-88CA-ADB3685177B1}" type="presOf" srcId="{C12E6FB2-E33B-DC45-8B93-B5E347EF8C8D}" destId="{E4AADAC3-4B9D-7E47-A355-7B76624C5245}" srcOrd="1" destOrd="0" presId="urn:microsoft.com/office/officeart/2005/8/layout/radial5"/>
    <dgm:cxn modelId="{2EEDFDAE-2B80-9D45-9BCA-7659238D6526}" type="presOf" srcId="{95046F23-CE45-9D4A-BB91-2CCCBC4FDDDE}" destId="{C52B4DE6-1C13-894E-A048-A73A675B7EB5}" srcOrd="1" destOrd="0" presId="urn:microsoft.com/office/officeart/2005/8/layout/radial5"/>
    <dgm:cxn modelId="{5EDC3DB7-66DD-FB4C-8391-5B56A6241854}" srcId="{DC23BEE5-F7EB-424D-852D-DFE993C79E92}" destId="{4EAAFBFC-5298-E940-B04B-331E5F3438F5}" srcOrd="0" destOrd="0" parTransId="{CD6E41EC-E4B1-BD40-9C0E-533A05D9BA2F}" sibTransId="{A1D294C3-0114-BA40-9305-8F1E6D76386C}"/>
    <dgm:cxn modelId="{05D224D0-1DB5-A64E-ADE1-FABB0C0863B4}" type="presOf" srcId="{95046F23-CE45-9D4A-BB91-2CCCBC4FDDDE}" destId="{3B209516-6A3E-8A48-99E8-F33A81AFB03B}" srcOrd="0" destOrd="0" presId="urn:microsoft.com/office/officeart/2005/8/layout/radial5"/>
    <dgm:cxn modelId="{6408F4DC-A425-E046-A910-7A91D18F6D39}" type="presOf" srcId="{123C6C07-FFF4-E04F-AFA6-04B1A9C88E4A}" destId="{BEF852BA-DAEC-3148-BAE2-8F336B8D8948}" srcOrd="1" destOrd="0" presId="urn:microsoft.com/office/officeart/2005/8/layout/radial5"/>
    <dgm:cxn modelId="{4F6537EF-DF0E-484A-B68C-1C84D41CAF82}" type="presOf" srcId="{0A67ABD8-7E55-A24A-A214-1546CBD05DF2}" destId="{2294AECF-C609-6A45-96A7-29F770517346}" srcOrd="0" destOrd="0" presId="urn:microsoft.com/office/officeart/2005/8/layout/radial5"/>
    <dgm:cxn modelId="{1577F932-5D91-0F43-9D61-0D5601D3F55F}" type="presParOf" srcId="{D7C5C300-A5AF-8448-8B84-6D212BF0296B}" destId="{2D8D90E0-2EE4-EC4F-A353-202F1E7F85A0}" srcOrd="0" destOrd="0" presId="urn:microsoft.com/office/officeart/2005/8/layout/radial5"/>
    <dgm:cxn modelId="{891A84C7-BD96-7D47-AAD0-C5B9558645CC}" type="presParOf" srcId="{D7C5C300-A5AF-8448-8B84-6D212BF0296B}" destId="{33E5EAF3-B9CC-3148-A55C-FB54D5C2AC78}" srcOrd="1" destOrd="0" presId="urn:microsoft.com/office/officeart/2005/8/layout/radial5"/>
    <dgm:cxn modelId="{79FD3BFE-1C33-1E45-A224-8BE5C7B705EA}" type="presParOf" srcId="{33E5EAF3-B9CC-3148-A55C-FB54D5C2AC78}" destId="{30C6E468-AB53-6A4B-8F7D-AE8928F5203D}" srcOrd="0" destOrd="0" presId="urn:microsoft.com/office/officeart/2005/8/layout/radial5"/>
    <dgm:cxn modelId="{038EF96D-D1B8-9A41-91DF-A181799AA581}" type="presParOf" srcId="{D7C5C300-A5AF-8448-8B84-6D212BF0296B}" destId="{AD77475F-7E1C-A540-A207-071E003ADFF6}" srcOrd="2" destOrd="0" presId="urn:microsoft.com/office/officeart/2005/8/layout/radial5"/>
    <dgm:cxn modelId="{C25139BD-A77E-3640-ADB2-971CA26D0359}" type="presParOf" srcId="{D7C5C300-A5AF-8448-8B84-6D212BF0296B}" destId="{EEACBB0C-20BF-E748-A8E7-16AEE047A571}" srcOrd="3" destOrd="0" presId="urn:microsoft.com/office/officeart/2005/8/layout/radial5"/>
    <dgm:cxn modelId="{B91980B8-9EB6-844D-8A0C-72A7101BAB05}" type="presParOf" srcId="{EEACBB0C-20BF-E748-A8E7-16AEE047A571}" destId="{E4AADAC3-4B9D-7E47-A355-7B76624C5245}" srcOrd="0" destOrd="0" presId="urn:microsoft.com/office/officeart/2005/8/layout/radial5"/>
    <dgm:cxn modelId="{7BE5E1B7-0FFD-6440-8DAC-963CF905E112}" type="presParOf" srcId="{D7C5C300-A5AF-8448-8B84-6D212BF0296B}" destId="{F026FE5A-3007-3B4A-9BF7-99DA74C2DDBA}" srcOrd="4" destOrd="0" presId="urn:microsoft.com/office/officeart/2005/8/layout/radial5"/>
    <dgm:cxn modelId="{E2E6AE84-73EF-C744-93EA-A022877B6175}" type="presParOf" srcId="{D7C5C300-A5AF-8448-8B84-6D212BF0296B}" destId="{3B209516-6A3E-8A48-99E8-F33A81AFB03B}" srcOrd="5" destOrd="0" presId="urn:microsoft.com/office/officeart/2005/8/layout/radial5"/>
    <dgm:cxn modelId="{C171DD32-073C-DD44-813A-24EFEF35135A}" type="presParOf" srcId="{3B209516-6A3E-8A48-99E8-F33A81AFB03B}" destId="{C52B4DE6-1C13-894E-A048-A73A675B7EB5}" srcOrd="0" destOrd="0" presId="urn:microsoft.com/office/officeart/2005/8/layout/radial5"/>
    <dgm:cxn modelId="{BE0A6FE2-23C5-C641-8BF5-C499CC94F3BA}" type="presParOf" srcId="{D7C5C300-A5AF-8448-8B84-6D212BF0296B}" destId="{48EA6F89-D020-AA4C-A96A-0DCE5A7EFDE6}" srcOrd="6" destOrd="0" presId="urn:microsoft.com/office/officeart/2005/8/layout/radial5"/>
    <dgm:cxn modelId="{8AF451B2-5335-534C-89D0-731948FD524E}" type="presParOf" srcId="{D7C5C300-A5AF-8448-8B84-6D212BF0296B}" destId="{8C2F37C3-5AE1-C148-932F-9A37C45F990C}" srcOrd="7" destOrd="0" presId="urn:microsoft.com/office/officeart/2005/8/layout/radial5"/>
    <dgm:cxn modelId="{BDEB67DB-AAD2-5242-A7DA-E88F9F4009EB}" type="presParOf" srcId="{8C2F37C3-5AE1-C148-932F-9A37C45F990C}" destId="{BEF852BA-DAEC-3148-BAE2-8F336B8D8948}" srcOrd="0" destOrd="0" presId="urn:microsoft.com/office/officeart/2005/8/layout/radial5"/>
    <dgm:cxn modelId="{DDCA29D7-ECA4-EF4A-AC26-287CC5BF9081}" type="presParOf" srcId="{D7C5C300-A5AF-8448-8B84-6D212BF0296B}" destId="{2294AECF-C609-6A45-96A7-29F770517346}"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8D90E0-2EE4-EC4F-A353-202F1E7F85A0}">
      <dsp:nvSpPr>
        <dsp:cNvPr id="0" name=""/>
        <dsp:cNvSpPr/>
      </dsp:nvSpPr>
      <dsp:spPr>
        <a:xfrm>
          <a:off x="4962351" y="2406566"/>
          <a:ext cx="871634" cy="1073570"/>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tr-TR" sz="1900" kern="1200" dirty="0"/>
            <a:t>Şirket</a:t>
          </a:r>
        </a:p>
      </dsp:txBody>
      <dsp:txXfrm>
        <a:off x="5089999" y="2563787"/>
        <a:ext cx="616338" cy="759128"/>
      </dsp:txXfrm>
    </dsp:sp>
    <dsp:sp modelId="{33E5EAF3-B9CC-3148-A55C-FB54D5C2AC78}">
      <dsp:nvSpPr>
        <dsp:cNvPr id="0" name=""/>
        <dsp:cNvSpPr/>
      </dsp:nvSpPr>
      <dsp:spPr>
        <a:xfrm rot="5400000">
          <a:off x="5167202" y="1717689"/>
          <a:ext cx="461931" cy="532331"/>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tr-TR" sz="1500" kern="1200"/>
        </a:p>
      </dsp:txBody>
      <dsp:txXfrm>
        <a:off x="5236492" y="1754866"/>
        <a:ext cx="323352" cy="319399"/>
      </dsp:txXfrm>
    </dsp:sp>
    <dsp:sp modelId="{AD77475F-7E1C-A540-A207-071E003ADFF6}">
      <dsp:nvSpPr>
        <dsp:cNvPr id="0" name=""/>
        <dsp:cNvSpPr/>
      </dsp:nvSpPr>
      <dsp:spPr>
        <a:xfrm>
          <a:off x="4535901" y="-30682"/>
          <a:ext cx="1724533" cy="1565679"/>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tr-TR" sz="1200" kern="1200" dirty="0"/>
            <a:t>Şirketin iklim krizinin ve etkilerinin sınırlandırılmasına katkı sunması, şirket, toplum ve çevre için </a:t>
          </a:r>
        </a:p>
        <a:p>
          <a:pPr marL="0" lvl="0" indent="0" algn="ctr" defTabSz="533400">
            <a:lnSpc>
              <a:spcPct val="90000"/>
            </a:lnSpc>
            <a:spcBef>
              <a:spcPct val="0"/>
            </a:spcBef>
            <a:spcAft>
              <a:spcPct val="35000"/>
            </a:spcAft>
            <a:buNone/>
          </a:pPr>
          <a:r>
            <a:rPr lang="tr-TR" sz="1200" b="1" kern="1200" dirty="0"/>
            <a:t>FIRSATLAR</a:t>
          </a:r>
        </a:p>
      </dsp:txBody>
      <dsp:txXfrm>
        <a:off x="4788453" y="198606"/>
        <a:ext cx="1219429" cy="1107103"/>
      </dsp:txXfrm>
    </dsp:sp>
    <dsp:sp modelId="{EEACBB0C-20BF-E748-A8E7-16AEE047A571}">
      <dsp:nvSpPr>
        <dsp:cNvPr id="0" name=""/>
        <dsp:cNvSpPr/>
      </dsp:nvSpPr>
      <dsp:spPr>
        <a:xfrm>
          <a:off x="6047943" y="2677185"/>
          <a:ext cx="515444" cy="532331"/>
        </a:xfrm>
        <a:prstGeom prst="rightArrow">
          <a:avLst>
            <a:gd name="adj1" fmla="val 60000"/>
            <a:gd name="adj2" fmla="val 50000"/>
          </a:avLst>
        </a:prstGeom>
        <a:solidFill>
          <a:srgbClr val="FF0000"/>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tr-TR" sz="1500" kern="1200"/>
        </a:p>
      </dsp:txBody>
      <dsp:txXfrm>
        <a:off x="6047943" y="2783651"/>
        <a:ext cx="360811" cy="319399"/>
      </dsp:txXfrm>
    </dsp:sp>
    <dsp:sp modelId="{F026FE5A-3007-3B4A-9BF7-99DA74C2DDBA}">
      <dsp:nvSpPr>
        <dsp:cNvPr id="0" name=""/>
        <dsp:cNvSpPr/>
      </dsp:nvSpPr>
      <dsp:spPr>
        <a:xfrm>
          <a:off x="6806523" y="2160511"/>
          <a:ext cx="1565679" cy="1565679"/>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tr-TR" sz="1200" kern="1200" dirty="0"/>
            <a:t>Şirketin iklimi olumsuz etkileme</a:t>
          </a:r>
        </a:p>
        <a:p>
          <a:pPr marL="0" lvl="0" indent="0" algn="ctr" defTabSz="533400">
            <a:lnSpc>
              <a:spcPct val="90000"/>
            </a:lnSpc>
            <a:spcBef>
              <a:spcPct val="0"/>
            </a:spcBef>
            <a:spcAft>
              <a:spcPct val="35000"/>
            </a:spcAft>
            <a:buNone/>
          </a:pPr>
          <a:r>
            <a:rPr lang="tr-TR" sz="1200" b="1" kern="1200" dirty="0"/>
            <a:t>RİSKİ</a:t>
          </a:r>
        </a:p>
      </dsp:txBody>
      <dsp:txXfrm>
        <a:off x="7035811" y="2389799"/>
        <a:ext cx="1107103" cy="1107103"/>
      </dsp:txXfrm>
    </dsp:sp>
    <dsp:sp modelId="{3B209516-6A3E-8A48-99E8-F33A81AFB03B}">
      <dsp:nvSpPr>
        <dsp:cNvPr id="0" name=""/>
        <dsp:cNvSpPr/>
      </dsp:nvSpPr>
      <dsp:spPr>
        <a:xfrm rot="16200000">
          <a:off x="5185468" y="3603251"/>
          <a:ext cx="425399" cy="532331"/>
        </a:xfrm>
        <a:prstGeom prst="rightArrow">
          <a:avLst>
            <a:gd name="adj1" fmla="val 60000"/>
            <a:gd name="adj2" fmla="val 50000"/>
          </a:avLst>
        </a:prstGeom>
        <a:solidFill>
          <a:srgbClr val="FF0000"/>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tr-TR" sz="1500" kern="1200"/>
        </a:p>
      </dsp:txBody>
      <dsp:txXfrm>
        <a:off x="5249278" y="3773527"/>
        <a:ext cx="297779" cy="319399"/>
      </dsp:txXfrm>
    </dsp:sp>
    <dsp:sp modelId="{48EA6F89-D020-AA4C-A96A-0DCE5A7EFDE6}">
      <dsp:nvSpPr>
        <dsp:cNvPr id="0" name=""/>
        <dsp:cNvSpPr/>
      </dsp:nvSpPr>
      <dsp:spPr>
        <a:xfrm>
          <a:off x="4446556" y="4282777"/>
          <a:ext cx="1903224" cy="1703537"/>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tr-TR" sz="1100" kern="1200" dirty="0"/>
            <a:t>Şirketin olumsuz etkilenme riski</a:t>
          </a:r>
        </a:p>
        <a:p>
          <a:pPr marL="0" lvl="0" indent="0" algn="ctr" defTabSz="488950">
            <a:lnSpc>
              <a:spcPct val="90000"/>
            </a:lnSpc>
            <a:spcBef>
              <a:spcPct val="0"/>
            </a:spcBef>
            <a:spcAft>
              <a:spcPct val="35000"/>
            </a:spcAft>
            <a:buNone/>
          </a:pPr>
          <a:r>
            <a:rPr lang="tr-TR" sz="1100" b="1" kern="1200" dirty="0"/>
            <a:t>GEÇİŞ RİKLERİ</a:t>
          </a:r>
        </a:p>
        <a:p>
          <a:pPr marL="0" lvl="0" indent="0" algn="ctr" defTabSz="488950">
            <a:lnSpc>
              <a:spcPct val="90000"/>
            </a:lnSpc>
            <a:spcBef>
              <a:spcPct val="0"/>
            </a:spcBef>
            <a:spcAft>
              <a:spcPct val="35000"/>
            </a:spcAft>
            <a:buNone/>
          </a:pPr>
          <a:r>
            <a:rPr lang="tr-TR" sz="1100" kern="1200" dirty="0"/>
            <a:t>Politika</a:t>
          </a:r>
        </a:p>
        <a:p>
          <a:pPr marL="0" lvl="0" indent="0" algn="ctr" defTabSz="488950">
            <a:lnSpc>
              <a:spcPct val="90000"/>
            </a:lnSpc>
            <a:spcBef>
              <a:spcPct val="0"/>
            </a:spcBef>
            <a:spcAft>
              <a:spcPct val="35000"/>
            </a:spcAft>
            <a:buNone/>
          </a:pPr>
          <a:r>
            <a:rPr lang="tr-TR" sz="1100" kern="1200" dirty="0"/>
            <a:t>Yasal</a:t>
          </a:r>
        </a:p>
        <a:p>
          <a:pPr marL="0" lvl="0" indent="0" algn="ctr" defTabSz="488950">
            <a:lnSpc>
              <a:spcPct val="90000"/>
            </a:lnSpc>
            <a:spcBef>
              <a:spcPct val="0"/>
            </a:spcBef>
            <a:spcAft>
              <a:spcPct val="35000"/>
            </a:spcAft>
            <a:buNone/>
          </a:pPr>
          <a:r>
            <a:rPr lang="tr-TR" sz="1100" kern="1200" dirty="0"/>
            <a:t>Teknolojik</a:t>
          </a:r>
        </a:p>
        <a:p>
          <a:pPr marL="0" lvl="0" indent="0" algn="ctr" defTabSz="488950">
            <a:lnSpc>
              <a:spcPct val="90000"/>
            </a:lnSpc>
            <a:spcBef>
              <a:spcPct val="0"/>
            </a:spcBef>
            <a:spcAft>
              <a:spcPct val="35000"/>
            </a:spcAft>
            <a:buNone/>
          </a:pPr>
          <a:r>
            <a:rPr lang="tr-TR" sz="1100" kern="1200" dirty="0"/>
            <a:t>Piyasa </a:t>
          </a:r>
        </a:p>
        <a:p>
          <a:pPr marL="0" lvl="0" indent="0" algn="ctr" defTabSz="488950">
            <a:lnSpc>
              <a:spcPct val="90000"/>
            </a:lnSpc>
            <a:spcBef>
              <a:spcPct val="0"/>
            </a:spcBef>
            <a:spcAft>
              <a:spcPct val="35000"/>
            </a:spcAft>
            <a:buNone/>
          </a:pPr>
          <a:r>
            <a:rPr lang="tr-TR" sz="1100" kern="1200" dirty="0"/>
            <a:t>İtibar</a:t>
          </a:r>
        </a:p>
      </dsp:txBody>
      <dsp:txXfrm>
        <a:off x="4725277" y="4532254"/>
        <a:ext cx="1345782" cy="1204583"/>
      </dsp:txXfrm>
    </dsp:sp>
    <dsp:sp modelId="{8C2F37C3-5AE1-C148-932F-9A37C45F990C}">
      <dsp:nvSpPr>
        <dsp:cNvPr id="0" name=""/>
        <dsp:cNvSpPr/>
      </dsp:nvSpPr>
      <dsp:spPr>
        <a:xfrm>
          <a:off x="4232948" y="2677185"/>
          <a:ext cx="515444" cy="532331"/>
        </a:xfrm>
        <a:prstGeom prst="rightArrow">
          <a:avLst>
            <a:gd name="adj1" fmla="val 60000"/>
            <a:gd name="adj2" fmla="val 50000"/>
          </a:avLst>
        </a:prstGeom>
        <a:solidFill>
          <a:srgbClr val="FF0000"/>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tr-TR" sz="1500" kern="1200"/>
        </a:p>
      </dsp:txBody>
      <dsp:txXfrm rot="10800000">
        <a:off x="4232948" y="2783651"/>
        <a:ext cx="360811" cy="319399"/>
      </dsp:txXfrm>
    </dsp:sp>
    <dsp:sp modelId="{2294AECF-C609-6A45-96A7-29F770517346}">
      <dsp:nvSpPr>
        <dsp:cNvPr id="0" name=""/>
        <dsp:cNvSpPr/>
      </dsp:nvSpPr>
      <dsp:spPr>
        <a:xfrm>
          <a:off x="2424134" y="2160511"/>
          <a:ext cx="1565679" cy="1565679"/>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tr-TR" sz="1200" kern="1200" dirty="0"/>
            <a:t>Şirketin olumsuz etkilenme riski: Akut ve Kronik Riskler</a:t>
          </a:r>
        </a:p>
        <a:p>
          <a:pPr marL="0" lvl="0" indent="0" algn="ctr" defTabSz="533400">
            <a:lnSpc>
              <a:spcPct val="90000"/>
            </a:lnSpc>
            <a:spcBef>
              <a:spcPct val="0"/>
            </a:spcBef>
            <a:spcAft>
              <a:spcPct val="35000"/>
            </a:spcAft>
            <a:buNone/>
          </a:pPr>
          <a:r>
            <a:rPr lang="tr-TR" sz="1200" b="1" kern="1200" dirty="0"/>
            <a:t>FİZİKSEL RİSKLER</a:t>
          </a:r>
        </a:p>
      </dsp:txBody>
      <dsp:txXfrm>
        <a:off x="2653422" y="2389799"/>
        <a:ext cx="1107103" cy="110710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23EA1E7-6FE1-4FBD-355F-1A6DDF7658FB}"/>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BE80772A-65CD-D908-8EA4-B60740B2B8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C5A4B3B-D628-58A3-0614-97BDD18D7C68}"/>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A668E5BE-72CE-8C15-6BD0-3156CBC5E228}"/>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B484856-E0B8-8993-21FE-AF051E430822}"/>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1265586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EFF2C5A-C487-DF1C-C945-41D91E3A1FD8}"/>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DE680A0E-AAE0-C3B7-799C-146483FD0C54}"/>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6BCEBF8C-C8B2-0340-CB7A-2F4F5F6D02F7}"/>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EE25FA39-6227-8E0C-DA0B-5919B8972512}"/>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BEBCA4EE-4638-F9ED-15E4-E517CACD7620}"/>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1133610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9B5B361F-CF27-48A5-B9CA-D281A917EB53}"/>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A0F9D375-C898-3F2C-A9AA-C170145B3769}"/>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F2B9ECD6-8158-88F9-71A0-F4946AF68406}"/>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B52BDDD7-4FD4-E672-912F-03B79AC5E96B}"/>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90015FF-EEC9-FA54-A088-B5EF37EB495B}"/>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3037673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E311E67-98F5-8D2B-950D-40E052BDD14E}"/>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49623B9A-C4C0-D974-C4BD-E64EF0105952}"/>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BD423215-D783-5200-2A05-DABC5790A16A}"/>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24FA3EEC-60B2-6BE7-E996-C98A7E305E55}"/>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FFC9C79-E263-0A8C-8A6A-3160AD612B10}"/>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3713022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4663285-8C2D-B879-ED31-2F1647713759}"/>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79DA439D-1CBC-CEAD-CBBC-29C0AB4E0D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FF2B362F-6564-E53C-D5C7-FE2395153DF7}"/>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69711088-C354-31E4-32E9-64743F87E3D8}"/>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269C16A-5D45-CC8C-6B5E-3C66337700EF}"/>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4238889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16539E7-A2E5-F0D7-C1CC-F9EE66E45537}"/>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6853B24C-C356-D3AD-7F6D-77E13AF552E8}"/>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BAC64696-7F2F-3B99-61F0-7806ED76EBD4}"/>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24309FD2-C428-80F1-7B6D-FCD2E1746639}"/>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6" name="Alt Bilgi Yer Tutucusu 5">
            <a:extLst>
              <a:ext uri="{FF2B5EF4-FFF2-40B4-BE49-F238E27FC236}">
                <a16:creationId xmlns:a16="http://schemas.microsoft.com/office/drawing/2014/main" id="{D6872CDD-CA9C-5EF4-1529-35553920DC5A}"/>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3CC1EDDB-C721-ED1B-2CFD-694D5266B846}"/>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1591464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03C0A4C-E0BC-2A5B-7C88-E62FE478C9C1}"/>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142A5AC8-87DF-ACC4-EE5D-79DB8E92EE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908E3669-E6B0-82D3-AD6C-9EF7089C0CA2}"/>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4FEE5C20-CFBC-3D57-0760-41FC2A6F89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2D7D370C-2502-7BED-7FE2-329D61AE8B9E}"/>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24E4F80E-3107-BCD0-6350-58CAE7585B5E}"/>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8" name="Alt Bilgi Yer Tutucusu 7">
            <a:extLst>
              <a:ext uri="{FF2B5EF4-FFF2-40B4-BE49-F238E27FC236}">
                <a16:creationId xmlns:a16="http://schemas.microsoft.com/office/drawing/2014/main" id="{58D8473E-165E-B647-44BD-AC51DF516DDE}"/>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85E6533F-E557-C561-20BC-B5D80A7F9D0A}"/>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400612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ADD65F-5ECB-99CD-CEC7-657D2374E1EC}"/>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386EB503-FF59-58F4-D157-7AB213E65E54}"/>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4" name="Alt Bilgi Yer Tutucusu 3">
            <a:extLst>
              <a:ext uri="{FF2B5EF4-FFF2-40B4-BE49-F238E27FC236}">
                <a16:creationId xmlns:a16="http://schemas.microsoft.com/office/drawing/2014/main" id="{2D76C3AA-F3F0-29C3-26D8-13329C518E61}"/>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49AD6F3B-3C31-E999-1A46-434395169713}"/>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3677745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11DD3AD5-3D2E-D8E7-24FC-77BE6DE96D59}"/>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3" name="Alt Bilgi Yer Tutucusu 2">
            <a:extLst>
              <a:ext uri="{FF2B5EF4-FFF2-40B4-BE49-F238E27FC236}">
                <a16:creationId xmlns:a16="http://schemas.microsoft.com/office/drawing/2014/main" id="{76B2D12B-E2C5-DC88-25AB-3BA1DB4E8A1F}"/>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E03F3B74-23EC-361F-E579-FAFD20D2F260}"/>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324138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67D73DB-2FEC-891B-268A-C73D3EDC70EA}"/>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42E3FAA7-709E-E149-6DF2-50F262ED1F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5D91FB59-530C-A778-70ED-C601FA8275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953B484D-C0A2-43A3-F3E5-AB8DFA0C0F6C}"/>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6" name="Alt Bilgi Yer Tutucusu 5">
            <a:extLst>
              <a:ext uri="{FF2B5EF4-FFF2-40B4-BE49-F238E27FC236}">
                <a16:creationId xmlns:a16="http://schemas.microsoft.com/office/drawing/2014/main" id="{44A78181-13AE-C291-4B32-593377F1DAC4}"/>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CBA13FFE-5365-1308-DF5F-5A747E4FBB48}"/>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530881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9A2D9B7-482F-AF84-240A-174960422889}"/>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56B52E96-419D-371B-2D75-EE8FEBE835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C90FE615-9C5B-804B-3851-FF91FB014B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8E4CDD06-17C6-93D9-0884-44EE17FC91FD}"/>
              </a:ext>
            </a:extLst>
          </p:cNvPr>
          <p:cNvSpPr>
            <a:spLocks noGrp="1"/>
          </p:cNvSpPr>
          <p:nvPr>
            <p:ph type="dt" sz="half" idx="10"/>
          </p:nvPr>
        </p:nvSpPr>
        <p:spPr/>
        <p:txBody>
          <a:bodyPr/>
          <a:lstStyle/>
          <a:p>
            <a:fld id="{6F6F6EA0-7F20-394B-89BB-86C3AAD4850E}" type="datetimeFigureOut">
              <a:rPr lang="tr-TR" smtClean="0"/>
              <a:t>4.03.2024</a:t>
            </a:fld>
            <a:endParaRPr lang="tr-TR"/>
          </a:p>
        </p:txBody>
      </p:sp>
      <p:sp>
        <p:nvSpPr>
          <p:cNvPr id="6" name="Alt Bilgi Yer Tutucusu 5">
            <a:extLst>
              <a:ext uri="{FF2B5EF4-FFF2-40B4-BE49-F238E27FC236}">
                <a16:creationId xmlns:a16="http://schemas.microsoft.com/office/drawing/2014/main" id="{FC0CD83E-219C-22D2-3185-A5B1ED945F3F}"/>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61AEFA7A-A42C-A181-7B3D-62E5610FBBFE}"/>
              </a:ext>
            </a:extLst>
          </p:cNvPr>
          <p:cNvSpPr>
            <a:spLocks noGrp="1"/>
          </p:cNvSpPr>
          <p:nvPr>
            <p:ph type="sldNum" sz="quarter" idx="12"/>
          </p:nvPr>
        </p:nvSpPr>
        <p:spPr/>
        <p:txBody>
          <a:bodyPr/>
          <a:lstStyle/>
          <a:p>
            <a:fld id="{431D6457-F937-834B-8A8E-974AA6071BB0}" type="slidenum">
              <a:rPr lang="tr-TR" smtClean="0"/>
              <a:t>‹#›</a:t>
            </a:fld>
            <a:endParaRPr lang="tr-TR"/>
          </a:p>
        </p:txBody>
      </p:sp>
    </p:spTree>
    <p:extLst>
      <p:ext uri="{BB962C8B-B14F-4D97-AF65-F5344CB8AC3E}">
        <p14:creationId xmlns:p14="http://schemas.microsoft.com/office/powerpoint/2010/main" val="3883196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5825660A-CC57-8818-49D1-6FA09553FE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8D3CA690-71AE-9D6A-7696-185D29ED59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B73F3AF5-155A-113A-41C4-EC4923B3E0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F6EA0-7F20-394B-89BB-86C3AAD4850E}" type="datetimeFigureOut">
              <a:rPr lang="tr-TR" smtClean="0"/>
              <a:t>4.03.2024</a:t>
            </a:fld>
            <a:endParaRPr lang="tr-TR"/>
          </a:p>
        </p:txBody>
      </p:sp>
      <p:sp>
        <p:nvSpPr>
          <p:cNvPr id="5" name="Alt Bilgi Yer Tutucusu 4">
            <a:extLst>
              <a:ext uri="{FF2B5EF4-FFF2-40B4-BE49-F238E27FC236}">
                <a16:creationId xmlns:a16="http://schemas.microsoft.com/office/drawing/2014/main" id="{02D521EE-A87C-EE98-8E77-F665D67A31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240E9E5D-8AE8-3D25-88E1-C767184DAD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D6457-F937-834B-8A8E-974AA6071BB0}" type="slidenum">
              <a:rPr lang="tr-TR" smtClean="0"/>
              <a:t>‹#›</a:t>
            </a:fld>
            <a:endParaRPr lang="tr-TR"/>
          </a:p>
        </p:txBody>
      </p:sp>
    </p:spTree>
    <p:extLst>
      <p:ext uri="{BB962C8B-B14F-4D97-AF65-F5344CB8AC3E}">
        <p14:creationId xmlns:p14="http://schemas.microsoft.com/office/powerpoint/2010/main" val="3354961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ACAB0C9-3130-88FD-F416-830A50C59B20}"/>
              </a:ext>
            </a:extLst>
          </p:cNvPr>
          <p:cNvSpPr>
            <a:spLocks noGrp="1"/>
          </p:cNvSpPr>
          <p:nvPr>
            <p:ph type="ctrTitle"/>
          </p:nvPr>
        </p:nvSpPr>
        <p:spPr/>
        <p:txBody>
          <a:bodyPr/>
          <a:lstStyle/>
          <a:p>
            <a:r>
              <a:rPr lang="tr-TR" dirty="0">
                <a:solidFill>
                  <a:srgbClr val="FF0000"/>
                </a:solidFill>
              </a:rPr>
              <a:t>TSRS 2</a:t>
            </a:r>
            <a:br>
              <a:rPr lang="tr-TR" dirty="0">
                <a:solidFill>
                  <a:srgbClr val="FF0000"/>
                </a:solidFill>
              </a:rPr>
            </a:br>
            <a:r>
              <a:rPr lang="tr-TR" dirty="0">
                <a:solidFill>
                  <a:srgbClr val="FF0000"/>
                </a:solidFill>
              </a:rPr>
              <a:t>İklimle İlgili Açıklamalar</a:t>
            </a:r>
          </a:p>
        </p:txBody>
      </p:sp>
      <p:sp>
        <p:nvSpPr>
          <p:cNvPr id="3" name="Alt Başlık 2">
            <a:extLst>
              <a:ext uri="{FF2B5EF4-FFF2-40B4-BE49-F238E27FC236}">
                <a16:creationId xmlns:a16="http://schemas.microsoft.com/office/drawing/2014/main" id="{6D6EDD11-BC21-4DAA-17D5-6CD06B1EEC44}"/>
              </a:ext>
            </a:extLst>
          </p:cNvPr>
          <p:cNvSpPr>
            <a:spLocks noGrp="1"/>
          </p:cNvSpPr>
          <p:nvPr>
            <p:ph type="subTitle" idx="1"/>
          </p:nvPr>
        </p:nvSpPr>
        <p:spPr>
          <a:xfrm>
            <a:off x="1524000" y="4006516"/>
            <a:ext cx="9144000" cy="1251284"/>
          </a:xfrm>
        </p:spPr>
        <p:txBody>
          <a:bodyPr/>
          <a:lstStyle/>
          <a:p>
            <a:r>
              <a:rPr lang="tr-TR" dirty="0"/>
              <a:t>Prof. Dr. Orhan ÇELİK</a:t>
            </a:r>
          </a:p>
          <a:p>
            <a:r>
              <a:rPr lang="tr-TR" dirty="0"/>
              <a:t>Siyasal Bilgiler Fakültesi</a:t>
            </a:r>
          </a:p>
        </p:txBody>
      </p:sp>
    </p:spTree>
    <p:extLst>
      <p:ext uri="{BB962C8B-B14F-4D97-AF65-F5344CB8AC3E}">
        <p14:creationId xmlns:p14="http://schemas.microsoft.com/office/powerpoint/2010/main" val="4171068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5E80938-0582-62E1-4D80-DD5F222BD40F}"/>
              </a:ext>
            </a:extLst>
          </p:cNvPr>
          <p:cNvSpPr>
            <a:spLocks noGrp="1"/>
          </p:cNvSpPr>
          <p:nvPr>
            <p:ph type="title"/>
          </p:nvPr>
        </p:nvSpPr>
        <p:spPr/>
        <p:txBody>
          <a:bodyPr/>
          <a:lstStyle/>
          <a:p>
            <a:r>
              <a:rPr lang="tr-TR" dirty="0">
                <a:solidFill>
                  <a:srgbClr val="FF0000"/>
                </a:solidFill>
              </a:rPr>
              <a:t>Fiziksel risk/geçiş riski</a:t>
            </a:r>
          </a:p>
        </p:txBody>
      </p:sp>
      <p:sp>
        <p:nvSpPr>
          <p:cNvPr id="3" name="İçerik Yer Tutucusu 2">
            <a:extLst>
              <a:ext uri="{FF2B5EF4-FFF2-40B4-BE49-F238E27FC236}">
                <a16:creationId xmlns:a16="http://schemas.microsoft.com/office/drawing/2014/main" id="{7464B46B-3251-73FC-435A-FA98A5330422}"/>
              </a:ext>
            </a:extLst>
          </p:cNvPr>
          <p:cNvSpPr>
            <a:spLocks noGrp="1"/>
          </p:cNvSpPr>
          <p:nvPr>
            <p:ph idx="1"/>
          </p:nvPr>
        </p:nvSpPr>
        <p:spPr/>
        <p:txBody>
          <a:bodyPr/>
          <a:lstStyle/>
          <a:p>
            <a:pPr marL="0" indent="0">
              <a:buNone/>
            </a:pPr>
            <a:r>
              <a:rPr lang="tr-TR" dirty="0"/>
              <a:t>Olay tabanlı gerçekleşen bir iklim değişikliğinden (akut) veya iklim olaylarındaki uzun vadeli değişimlerden (kronik) kaynaklanan riskler fiziksel risklerdir. </a:t>
            </a:r>
          </a:p>
          <a:p>
            <a:pPr marL="0" indent="0">
              <a:buNone/>
            </a:pPr>
            <a:endParaRPr lang="tr-TR" dirty="0"/>
          </a:p>
          <a:p>
            <a:pPr marL="0" indent="0">
              <a:buNone/>
            </a:pPr>
            <a:r>
              <a:rPr lang="tr-TR" dirty="0"/>
              <a:t>Düşük karbon ekonomisine geçiş çabalarından kaynaklanan risklerdir. Geçiş riskleri; politika, yasal, teknoloji, pazar ve itibar risklerini içerir.</a:t>
            </a:r>
          </a:p>
        </p:txBody>
      </p:sp>
    </p:spTree>
    <p:extLst>
      <p:ext uri="{BB962C8B-B14F-4D97-AF65-F5344CB8AC3E}">
        <p14:creationId xmlns:p14="http://schemas.microsoft.com/office/powerpoint/2010/main" val="200907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a:extLst>
              <a:ext uri="{FF2B5EF4-FFF2-40B4-BE49-F238E27FC236}">
                <a16:creationId xmlns:a16="http://schemas.microsoft.com/office/drawing/2014/main" id="{9DC8B2FA-5761-8482-E71B-DFC31724A5F1}"/>
              </a:ext>
            </a:extLst>
          </p:cNvPr>
          <p:cNvGraphicFramePr>
            <a:graphicFrameLocks noGrp="1"/>
          </p:cNvGraphicFramePr>
          <p:nvPr>
            <p:ph idx="1"/>
            <p:extLst>
              <p:ext uri="{D42A27DB-BD31-4B8C-83A1-F6EECF244321}">
                <p14:modId xmlns:p14="http://schemas.microsoft.com/office/powerpoint/2010/main" val="1663611390"/>
              </p:ext>
            </p:extLst>
          </p:nvPr>
        </p:nvGraphicFramePr>
        <p:xfrm>
          <a:off x="838199" y="565484"/>
          <a:ext cx="10796337" cy="5955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Yukarı Ok 15">
            <a:extLst>
              <a:ext uri="{FF2B5EF4-FFF2-40B4-BE49-F238E27FC236}">
                <a16:creationId xmlns:a16="http://schemas.microsoft.com/office/drawing/2014/main" id="{2407B0D2-6C8E-DCFC-9509-61D86F172EBA}"/>
              </a:ext>
            </a:extLst>
          </p:cNvPr>
          <p:cNvSpPr/>
          <p:nvPr/>
        </p:nvSpPr>
        <p:spPr>
          <a:xfrm>
            <a:off x="5572125" y="5586413"/>
            <a:ext cx="414338" cy="571500"/>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31878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E53CF67-3212-688B-D29B-BB46AC553391}"/>
              </a:ext>
            </a:extLst>
          </p:cNvPr>
          <p:cNvSpPr>
            <a:spLocks noGrp="1"/>
          </p:cNvSpPr>
          <p:nvPr>
            <p:ph type="title"/>
          </p:nvPr>
        </p:nvSpPr>
        <p:spPr/>
        <p:txBody>
          <a:bodyPr/>
          <a:lstStyle/>
          <a:p>
            <a:r>
              <a:rPr lang="tr-TR" dirty="0">
                <a:solidFill>
                  <a:srgbClr val="FF0000"/>
                </a:solidFill>
              </a:rPr>
              <a:t>İklimler ilgili açıklamaların temel çerçevesi</a:t>
            </a:r>
          </a:p>
        </p:txBody>
      </p:sp>
      <p:sp>
        <p:nvSpPr>
          <p:cNvPr id="3" name="İçerik Yer Tutucusu 2">
            <a:extLst>
              <a:ext uri="{FF2B5EF4-FFF2-40B4-BE49-F238E27FC236}">
                <a16:creationId xmlns:a16="http://schemas.microsoft.com/office/drawing/2014/main" id="{11B458A6-A2BA-8D07-C0C5-4114A37D179D}"/>
              </a:ext>
            </a:extLst>
          </p:cNvPr>
          <p:cNvSpPr>
            <a:spLocks noGrp="1"/>
          </p:cNvSpPr>
          <p:nvPr>
            <p:ph idx="1"/>
          </p:nvPr>
        </p:nvSpPr>
        <p:spPr/>
        <p:txBody>
          <a:bodyPr/>
          <a:lstStyle/>
          <a:p>
            <a:r>
              <a:rPr lang="tr-TR" dirty="0"/>
              <a:t>Yönetişim</a:t>
            </a:r>
          </a:p>
          <a:p>
            <a:r>
              <a:rPr lang="tr-TR" dirty="0"/>
              <a:t>Strateji</a:t>
            </a:r>
          </a:p>
          <a:p>
            <a:r>
              <a:rPr lang="tr-TR" dirty="0"/>
              <a:t>Risk yönetimi</a:t>
            </a:r>
          </a:p>
          <a:p>
            <a:r>
              <a:rPr lang="tr-TR" dirty="0"/>
              <a:t>Metrik ve hedefler</a:t>
            </a:r>
          </a:p>
        </p:txBody>
      </p:sp>
    </p:spTree>
    <p:extLst>
      <p:ext uri="{BB962C8B-B14F-4D97-AF65-F5344CB8AC3E}">
        <p14:creationId xmlns:p14="http://schemas.microsoft.com/office/powerpoint/2010/main" val="3546567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07D9C07-8DE0-3B18-536D-5A2A0A263F32}"/>
              </a:ext>
            </a:extLst>
          </p:cNvPr>
          <p:cNvSpPr>
            <a:spLocks noGrp="1"/>
          </p:cNvSpPr>
          <p:nvPr>
            <p:ph type="title"/>
          </p:nvPr>
        </p:nvSpPr>
        <p:spPr/>
        <p:txBody>
          <a:bodyPr/>
          <a:lstStyle/>
          <a:p>
            <a:r>
              <a:rPr lang="tr-TR" dirty="0">
                <a:solidFill>
                  <a:srgbClr val="FF0000"/>
                </a:solidFill>
              </a:rPr>
              <a:t>Yönetişim</a:t>
            </a:r>
          </a:p>
        </p:txBody>
      </p:sp>
      <p:sp>
        <p:nvSpPr>
          <p:cNvPr id="3" name="İçerik Yer Tutucusu 2">
            <a:extLst>
              <a:ext uri="{FF2B5EF4-FFF2-40B4-BE49-F238E27FC236}">
                <a16:creationId xmlns:a16="http://schemas.microsoft.com/office/drawing/2014/main" id="{348675B1-2D7D-0ED6-BBF2-31B34138F2EF}"/>
              </a:ext>
            </a:extLst>
          </p:cNvPr>
          <p:cNvSpPr>
            <a:spLocks noGrp="1"/>
          </p:cNvSpPr>
          <p:nvPr>
            <p:ph idx="1"/>
          </p:nvPr>
        </p:nvSpPr>
        <p:spPr/>
        <p:txBody>
          <a:bodyPr/>
          <a:lstStyle/>
          <a:p>
            <a:pPr marL="0" indent="0">
              <a:buNone/>
            </a:pPr>
            <a:r>
              <a:rPr lang="tr-TR" dirty="0"/>
              <a:t>Risk ve fırsatları;</a:t>
            </a:r>
          </a:p>
          <a:p>
            <a:pPr marL="0" indent="0">
              <a:buNone/>
            </a:pPr>
            <a:r>
              <a:rPr lang="tr-TR" dirty="0"/>
              <a:t> </a:t>
            </a:r>
          </a:p>
          <a:p>
            <a:pPr marL="0" indent="0">
              <a:buNone/>
            </a:pPr>
            <a:r>
              <a:rPr lang="tr-TR" dirty="0"/>
              <a:t>İzlemek</a:t>
            </a:r>
          </a:p>
          <a:p>
            <a:pPr marL="0" indent="0">
              <a:buNone/>
            </a:pPr>
            <a:r>
              <a:rPr lang="tr-TR" dirty="0"/>
              <a:t>Yönetmek</a:t>
            </a:r>
          </a:p>
          <a:p>
            <a:pPr marL="0" indent="0">
              <a:buNone/>
            </a:pPr>
            <a:r>
              <a:rPr lang="tr-TR" dirty="0"/>
              <a:t>Denetlemek</a:t>
            </a:r>
          </a:p>
          <a:p>
            <a:pPr marL="0" indent="0">
              <a:buNone/>
            </a:pPr>
            <a:endParaRPr lang="tr-TR" dirty="0"/>
          </a:p>
          <a:p>
            <a:pPr marL="0" indent="0">
              <a:buNone/>
            </a:pPr>
            <a:r>
              <a:rPr lang="tr-TR" dirty="0"/>
              <a:t>için kullanılan yönetişim süreçleri ve kontrolleri açıklanır. </a:t>
            </a:r>
          </a:p>
        </p:txBody>
      </p:sp>
    </p:spTree>
    <p:extLst>
      <p:ext uri="{BB962C8B-B14F-4D97-AF65-F5344CB8AC3E}">
        <p14:creationId xmlns:p14="http://schemas.microsoft.com/office/powerpoint/2010/main" val="2589805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5D7C87F-C233-6C4F-A261-378B9869A493}"/>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7AAB2AEC-B0D2-4E2B-757B-FA0DC2565E79}"/>
              </a:ext>
            </a:extLst>
          </p:cNvPr>
          <p:cNvSpPr>
            <a:spLocks noGrp="1"/>
          </p:cNvSpPr>
          <p:nvPr>
            <p:ph idx="1"/>
          </p:nvPr>
        </p:nvSpPr>
        <p:spPr/>
        <p:txBody>
          <a:bodyPr/>
          <a:lstStyle/>
          <a:p>
            <a:pPr marL="0" indent="0">
              <a:buNone/>
            </a:pPr>
            <a:r>
              <a:rPr lang="tr-TR" dirty="0"/>
              <a:t>Şirketler yönetişim yapılarının iklimle ilgili riskleri ve fırsatları ne derece ele aldığını değerlendirmelidir. </a:t>
            </a:r>
          </a:p>
          <a:p>
            <a:pPr marL="0" indent="0">
              <a:buNone/>
            </a:pPr>
            <a:r>
              <a:rPr lang="tr-TR" dirty="0"/>
              <a:t>Yönetim kurunun doğrudan bu konuyla ilgilenmesi  yatırımcılar tarafından olumlu karşılanır. </a:t>
            </a:r>
          </a:p>
        </p:txBody>
      </p:sp>
    </p:spTree>
    <p:extLst>
      <p:ext uri="{BB962C8B-B14F-4D97-AF65-F5344CB8AC3E}">
        <p14:creationId xmlns:p14="http://schemas.microsoft.com/office/powerpoint/2010/main" val="1597632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2197EE2-8C8D-60FB-EC2E-DCCDE80FE58A}"/>
              </a:ext>
            </a:extLst>
          </p:cNvPr>
          <p:cNvSpPr>
            <a:spLocks noGrp="1"/>
          </p:cNvSpPr>
          <p:nvPr>
            <p:ph type="title"/>
          </p:nvPr>
        </p:nvSpPr>
        <p:spPr/>
        <p:txBody>
          <a:bodyPr/>
          <a:lstStyle/>
          <a:p>
            <a:r>
              <a:rPr lang="tr-TR" dirty="0">
                <a:solidFill>
                  <a:srgbClr val="FF0000"/>
                </a:solidFill>
              </a:rPr>
              <a:t>Yönetişim kapsamında açıklanacak bilgiler (ana hatları itibarıyla)</a:t>
            </a:r>
          </a:p>
        </p:txBody>
      </p:sp>
      <p:sp>
        <p:nvSpPr>
          <p:cNvPr id="3" name="İçerik Yer Tutucusu 2">
            <a:extLst>
              <a:ext uri="{FF2B5EF4-FFF2-40B4-BE49-F238E27FC236}">
                <a16:creationId xmlns:a16="http://schemas.microsoft.com/office/drawing/2014/main" id="{5E0D4001-2439-EE77-AF6A-4099D3E2F7C3}"/>
              </a:ext>
            </a:extLst>
          </p:cNvPr>
          <p:cNvSpPr>
            <a:spLocks noGrp="1"/>
          </p:cNvSpPr>
          <p:nvPr>
            <p:ph idx="1"/>
          </p:nvPr>
        </p:nvSpPr>
        <p:spPr/>
        <p:txBody>
          <a:bodyPr/>
          <a:lstStyle/>
          <a:p>
            <a:r>
              <a:rPr lang="tr-TR" dirty="0"/>
              <a:t>Yönetim organı/organlarını veya kişi/kişileri belirler ve açıklar. </a:t>
            </a:r>
          </a:p>
          <a:p>
            <a:r>
              <a:rPr lang="tr-TR" dirty="0"/>
              <a:t>Sorumluluklar diğer politikalara nasıl yansıtılır</a:t>
            </a:r>
          </a:p>
          <a:p>
            <a:r>
              <a:rPr lang="tr-TR" dirty="0"/>
              <a:t>Karşılık vermek için tasarlanmış stratejileri denetleme/izlemeye nasıl karar verildiği</a:t>
            </a:r>
          </a:p>
          <a:p>
            <a:r>
              <a:rPr lang="tr-TR" dirty="0"/>
              <a:t>Ne sıklıkla ve nasıl bilgilendirildiği</a:t>
            </a:r>
          </a:p>
          <a:p>
            <a:r>
              <a:rPr lang="tr-TR" dirty="0"/>
              <a:t>Ne şekilde dikkate aldıkları</a:t>
            </a:r>
          </a:p>
          <a:p>
            <a:r>
              <a:rPr lang="tr-TR" dirty="0"/>
              <a:t>Nasıl denetledikleri</a:t>
            </a:r>
          </a:p>
          <a:p>
            <a:endParaRPr lang="tr-TR" dirty="0"/>
          </a:p>
        </p:txBody>
      </p:sp>
    </p:spTree>
    <p:extLst>
      <p:ext uri="{BB962C8B-B14F-4D97-AF65-F5344CB8AC3E}">
        <p14:creationId xmlns:p14="http://schemas.microsoft.com/office/powerpoint/2010/main" val="1459908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1577D09-8F9D-E49A-0763-E090F0DD55C8}"/>
              </a:ext>
            </a:extLst>
          </p:cNvPr>
          <p:cNvSpPr>
            <a:spLocks noGrp="1"/>
          </p:cNvSpPr>
          <p:nvPr>
            <p:ph type="title"/>
          </p:nvPr>
        </p:nvSpPr>
        <p:spPr/>
        <p:txBody>
          <a:bodyPr/>
          <a:lstStyle/>
          <a:p>
            <a:r>
              <a:rPr lang="tr-TR" dirty="0">
                <a:solidFill>
                  <a:srgbClr val="FF0000"/>
                </a:solidFill>
              </a:rPr>
              <a:t>Strateji </a:t>
            </a:r>
          </a:p>
        </p:txBody>
      </p:sp>
      <p:sp>
        <p:nvSpPr>
          <p:cNvPr id="3" name="İçerik Yer Tutucusu 2">
            <a:extLst>
              <a:ext uri="{FF2B5EF4-FFF2-40B4-BE49-F238E27FC236}">
                <a16:creationId xmlns:a16="http://schemas.microsoft.com/office/drawing/2014/main" id="{D7A2056B-BCEF-DE65-FBAD-3326DCDDE1B1}"/>
              </a:ext>
            </a:extLst>
          </p:cNvPr>
          <p:cNvSpPr>
            <a:spLocks noGrp="1"/>
          </p:cNvSpPr>
          <p:nvPr>
            <p:ph idx="1"/>
          </p:nvPr>
        </p:nvSpPr>
        <p:spPr/>
        <p:txBody>
          <a:bodyPr/>
          <a:lstStyle/>
          <a:p>
            <a:pPr marL="0" indent="0">
              <a:buNone/>
            </a:pPr>
            <a:r>
              <a:rPr lang="tr-TR" dirty="0"/>
              <a:t>Risk ve fırsatları yönetme stratejileri </a:t>
            </a:r>
          </a:p>
          <a:p>
            <a:pPr marL="0" indent="0">
              <a:buNone/>
            </a:pPr>
            <a:r>
              <a:rPr lang="tr-TR" dirty="0"/>
              <a:t>açıklanır. </a:t>
            </a:r>
          </a:p>
        </p:txBody>
      </p:sp>
    </p:spTree>
    <p:extLst>
      <p:ext uri="{BB962C8B-B14F-4D97-AF65-F5344CB8AC3E}">
        <p14:creationId xmlns:p14="http://schemas.microsoft.com/office/powerpoint/2010/main" val="180661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68B755F-2B64-B322-FB3E-8ECADFB2D885}"/>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3CD7068B-F1AE-9B03-592D-710211AAB170}"/>
              </a:ext>
            </a:extLst>
          </p:cNvPr>
          <p:cNvSpPr>
            <a:spLocks noGrp="1"/>
          </p:cNvSpPr>
          <p:nvPr>
            <p:ph idx="1"/>
          </p:nvPr>
        </p:nvSpPr>
        <p:spPr/>
        <p:txBody>
          <a:bodyPr/>
          <a:lstStyle/>
          <a:p>
            <a:pPr marL="0" indent="0">
              <a:buNone/>
            </a:pPr>
            <a:r>
              <a:rPr lang="tr-TR" dirty="0"/>
              <a:t>Yatırımcılar ve diğer paydaşlar, iklimle ilgili gelişmelerin bir şirketin faaliyetlerini nasıl ve ne kadar etkilediğini öğrenmek ister. </a:t>
            </a:r>
          </a:p>
          <a:p>
            <a:pPr marL="0" indent="0">
              <a:buNone/>
            </a:pPr>
            <a:r>
              <a:rPr lang="tr-TR" dirty="0"/>
              <a:t>Kısa, orta ve uzun vadede şirketlerin iş modeline, stratejisine ve finansal durumu üzerine nasıl etkiler yaratacağını anlamak ister. </a:t>
            </a:r>
          </a:p>
          <a:p>
            <a:pPr marL="0" indent="0">
              <a:buNone/>
            </a:pPr>
            <a:r>
              <a:rPr lang="tr-TR" dirty="0"/>
              <a:t>Bu veriler ışığında şirketin gelecek performansı hakkında tahminler yürütebilir. </a:t>
            </a:r>
          </a:p>
        </p:txBody>
      </p:sp>
    </p:spTree>
    <p:extLst>
      <p:ext uri="{BB962C8B-B14F-4D97-AF65-F5344CB8AC3E}">
        <p14:creationId xmlns:p14="http://schemas.microsoft.com/office/powerpoint/2010/main" val="1280377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992DD-A19F-C675-1574-8C7C858D821C}"/>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519C6655-0169-6965-DB86-873024D54DCE}"/>
              </a:ext>
            </a:extLst>
          </p:cNvPr>
          <p:cNvSpPr>
            <a:spLocks noGrp="1"/>
          </p:cNvSpPr>
          <p:nvPr>
            <p:ph type="title"/>
          </p:nvPr>
        </p:nvSpPr>
        <p:spPr/>
        <p:txBody>
          <a:bodyPr/>
          <a:lstStyle/>
          <a:p>
            <a:r>
              <a:rPr lang="tr-TR" dirty="0">
                <a:solidFill>
                  <a:srgbClr val="FF0000"/>
                </a:solidFill>
              </a:rPr>
              <a:t>Strateji kapsamında açıklanacak bilgiler (ana hatları itibarıyla)</a:t>
            </a:r>
          </a:p>
        </p:txBody>
      </p:sp>
      <p:sp>
        <p:nvSpPr>
          <p:cNvPr id="3" name="İçerik Yer Tutucusu 2">
            <a:extLst>
              <a:ext uri="{FF2B5EF4-FFF2-40B4-BE49-F238E27FC236}">
                <a16:creationId xmlns:a16="http://schemas.microsoft.com/office/drawing/2014/main" id="{976308D4-05D4-DB2F-5DAE-9FD6420E5728}"/>
              </a:ext>
            </a:extLst>
          </p:cNvPr>
          <p:cNvSpPr>
            <a:spLocks noGrp="1"/>
          </p:cNvSpPr>
          <p:nvPr>
            <p:ph idx="1"/>
          </p:nvPr>
        </p:nvSpPr>
        <p:spPr/>
        <p:txBody>
          <a:bodyPr/>
          <a:lstStyle/>
          <a:p>
            <a:r>
              <a:rPr lang="tr-TR" dirty="0"/>
              <a:t>İklimle ilgili risk ve fırsatlar</a:t>
            </a:r>
          </a:p>
          <a:p>
            <a:r>
              <a:rPr lang="tr-TR" dirty="0"/>
              <a:t>İş modeli ve değer zinciri</a:t>
            </a:r>
          </a:p>
          <a:p>
            <a:r>
              <a:rPr lang="tr-TR" dirty="0"/>
              <a:t>Strateji ve karar alma</a:t>
            </a:r>
          </a:p>
          <a:p>
            <a:r>
              <a:rPr lang="tr-TR" dirty="0"/>
              <a:t>Finansal durum, finansal performans ve nakit akışları</a:t>
            </a:r>
          </a:p>
          <a:p>
            <a:r>
              <a:rPr lang="tr-TR" dirty="0"/>
              <a:t>İklim dirençliliği</a:t>
            </a:r>
          </a:p>
        </p:txBody>
      </p:sp>
    </p:spTree>
    <p:extLst>
      <p:ext uri="{BB962C8B-B14F-4D97-AF65-F5344CB8AC3E}">
        <p14:creationId xmlns:p14="http://schemas.microsoft.com/office/powerpoint/2010/main" val="372665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A1FE0E9-BBC1-80AA-E562-C3DB97F2CE54}"/>
              </a:ext>
            </a:extLst>
          </p:cNvPr>
          <p:cNvSpPr>
            <a:spLocks noGrp="1"/>
          </p:cNvSpPr>
          <p:nvPr>
            <p:ph type="title"/>
          </p:nvPr>
        </p:nvSpPr>
        <p:spPr/>
        <p:txBody>
          <a:bodyPr/>
          <a:lstStyle/>
          <a:p>
            <a:r>
              <a:rPr lang="tr-TR" dirty="0"/>
              <a:t>1) İklimle ilgili risk ve fırsatlar</a:t>
            </a:r>
            <a:br>
              <a:rPr lang="tr-TR" dirty="0"/>
            </a:br>
            <a:endParaRPr lang="tr-TR" dirty="0"/>
          </a:p>
        </p:txBody>
      </p:sp>
      <p:sp>
        <p:nvSpPr>
          <p:cNvPr id="3" name="İçerik Yer Tutucusu 2">
            <a:extLst>
              <a:ext uri="{FF2B5EF4-FFF2-40B4-BE49-F238E27FC236}">
                <a16:creationId xmlns:a16="http://schemas.microsoft.com/office/drawing/2014/main" id="{CFF69468-E841-D69F-4B4F-842C729505CD}"/>
              </a:ext>
            </a:extLst>
          </p:cNvPr>
          <p:cNvSpPr>
            <a:spLocks noGrp="1"/>
          </p:cNvSpPr>
          <p:nvPr>
            <p:ph idx="1"/>
          </p:nvPr>
        </p:nvSpPr>
        <p:spPr/>
        <p:txBody>
          <a:bodyPr/>
          <a:lstStyle/>
          <a:p>
            <a:pPr marL="0" indent="0">
              <a:buNone/>
            </a:pPr>
            <a:r>
              <a:rPr lang="tr-TR" dirty="0"/>
              <a:t>İşletmenin gelecekteki finansal yeterliliğini etkilemesi makul ölçüde beklenecek risk ve fırsatlarını sağlayan bilgileri açıklar.</a:t>
            </a:r>
          </a:p>
          <a:p>
            <a:pPr marL="0" indent="0">
              <a:buNone/>
            </a:pPr>
            <a:r>
              <a:rPr lang="tr-TR" dirty="0"/>
              <a:t>(tanımlar, fiziksel mi? Geçiş riski mi?, beklenen zaman, vade)</a:t>
            </a:r>
          </a:p>
        </p:txBody>
      </p:sp>
    </p:spTree>
    <p:extLst>
      <p:ext uri="{BB962C8B-B14F-4D97-AF65-F5344CB8AC3E}">
        <p14:creationId xmlns:p14="http://schemas.microsoft.com/office/powerpoint/2010/main" val="3978218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43C5333-E829-74FC-15C7-6CD17CF3C3FE}"/>
              </a:ext>
            </a:extLst>
          </p:cNvPr>
          <p:cNvSpPr>
            <a:spLocks noGrp="1"/>
          </p:cNvSpPr>
          <p:nvPr>
            <p:ph type="title"/>
          </p:nvPr>
        </p:nvSpPr>
        <p:spPr/>
        <p:txBody>
          <a:bodyPr/>
          <a:lstStyle/>
          <a:p>
            <a:endParaRPr lang="tr-TR" dirty="0"/>
          </a:p>
        </p:txBody>
      </p:sp>
      <p:sp>
        <p:nvSpPr>
          <p:cNvPr id="3" name="İçerik Yer Tutucusu 2">
            <a:extLst>
              <a:ext uri="{FF2B5EF4-FFF2-40B4-BE49-F238E27FC236}">
                <a16:creationId xmlns:a16="http://schemas.microsoft.com/office/drawing/2014/main" id="{46EC210C-0989-5336-CBA8-1A30063580C0}"/>
              </a:ext>
            </a:extLst>
          </p:cNvPr>
          <p:cNvSpPr>
            <a:spLocks noGrp="1"/>
          </p:cNvSpPr>
          <p:nvPr>
            <p:ph idx="1"/>
          </p:nvPr>
        </p:nvSpPr>
        <p:spPr/>
        <p:txBody>
          <a:bodyPr/>
          <a:lstStyle/>
          <a:p>
            <a:pPr marL="0" indent="0">
              <a:buNone/>
            </a:pPr>
            <a:r>
              <a:rPr lang="tr-TR" dirty="0"/>
              <a:t>Türkiye, dünyanın en fazla sera gazı salan ilk yirmi ülkesi arasında yer alıyor. </a:t>
            </a:r>
          </a:p>
          <a:p>
            <a:pPr marL="0" indent="0">
              <a:buNone/>
            </a:pPr>
            <a:r>
              <a:rPr lang="tr-TR" dirty="0"/>
              <a:t>Özellikle kömürle çalışan elektrik santralleri ve bununla ilgili madencilik faaliyetleri dahil olmak üzere fosil yakıtlara bağımlı olması nedeniyle düşük emisyonlu bir ekonomiye geçişin yaratacağı risklere yüksek oranda maruz kalacaktır. </a:t>
            </a:r>
          </a:p>
        </p:txBody>
      </p:sp>
    </p:spTree>
    <p:extLst>
      <p:ext uri="{BB962C8B-B14F-4D97-AF65-F5344CB8AC3E}">
        <p14:creationId xmlns:p14="http://schemas.microsoft.com/office/powerpoint/2010/main" val="2443661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20316F2-5866-85D3-FB0D-0264A523889C}"/>
              </a:ext>
            </a:extLst>
          </p:cNvPr>
          <p:cNvSpPr>
            <a:spLocks noGrp="1"/>
          </p:cNvSpPr>
          <p:nvPr>
            <p:ph type="title"/>
          </p:nvPr>
        </p:nvSpPr>
        <p:spPr/>
        <p:txBody>
          <a:bodyPr/>
          <a:lstStyle/>
          <a:p>
            <a:r>
              <a:rPr lang="tr-TR" dirty="0"/>
              <a:t>2) İş modeli ve değer zinciri</a:t>
            </a:r>
          </a:p>
        </p:txBody>
      </p:sp>
      <p:sp>
        <p:nvSpPr>
          <p:cNvPr id="3" name="İçerik Yer Tutucusu 2">
            <a:extLst>
              <a:ext uri="{FF2B5EF4-FFF2-40B4-BE49-F238E27FC236}">
                <a16:creationId xmlns:a16="http://schemas.microsoft.com/office/drawing/2014/main" id="{E25BAC25-F7FB-FC26-8778-AD5651CE2E30}"/>
              </a:ext>
            </a:extLst>
          </p:cNvPr>
          <p:cNvSpPr>
            <a:spLocks noGrp="1"/>
          </p:cNvSpPr>
          <p:nvPr>
            <p:ph idx="1"/>
          </p:nvPr>
        </p:nvSpPr>
        <p:spPr/>
        <p:txBody>
          <a:bodyPr/>
          <a:lstStyle/>
          <a:p>
            <a:pPr marL="0" indent="0">
              <a:buNone/>
            </a:pPr>
            <a:r>
              <a:rPr lang="tr-TR" dirty="0"/>
              <a:t>Risk/fırsatların işletmenin iş modeli ve değer zinciri üzerindeki etkilerini anlamayı mümkün kılacak bilgiler</a:t>
            </a:r>
          </a:p>
          <a:p>
            <a:pPr marL="0" indent="0">
              <a:buNone/>
            </a:pPr>
            <a:r>
              <a:rPr lang="tr-TR" dirty="0"/>
              <a:t>(risk/fırsatların mevcut ve öngörülebilir etkilerinin tanımı, iş modelinde nerede yoğunlaşıyor?)</a:t>
            </a:r>
          </a:p>
        </p:txBody>
      </p:sp>
    </p:spTree>
    <p:extLst>
      <p:ext uri="{BB962C8B-B14F-4D97-AF65-F5344CB8AC3E}">
        <p14:creationId xmlns:p14="http://schemas.microsoft.com/office/powerpoint/2010/main" val="2038027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706FD79-8433-6699-F752-959D51E9A5F3}"/>
              </a:ext>
            </a:extLst>
          </p:cNvPr>
          <p:cNvSpPr>
            <a:spLocks noGrp="1"/>
          </p:cNvSpPr>
          <p:nvPr>
            <p:ph type="title"/>
          </p:nvPr>
        </p:nvSpPr>
        <p:spPr/>
        <p:txBody>
          <a:bodyPr/>
          <a:lstStyle/>
          <a:p>
            <a:r>
              <a:rPr lang="tr-TR" dirty="0"/>
              <a:t>3) Strateji ve karar alma</a:t>
            </a:r>
            <a:br>
              <a:rPr lang="tr-TR" dirty="0"/>
            </a:br>
            <a:endParaRPr lang="tr-TR" dirty="0"/>
          </a:p>
        </p:txBody>
      </p:sp>
      <p:sp>
        <p:nvSpPr>
          <p:cNvPr id="3" name="İçerik Yer Tutucusu 2">
            <a:extLst>
              <a:ext uri="{FF2B5EF4-FFF2-40B4-BE49-F238E27FC236}">
                <a16:creationId xmlns:a16="http://schemas.microsoft.com/office/drawing/2014/main" id="{BE30AAB8-3CE7-3F7F-EE98-E19D41F49E5B}"/>
              </a:ext>
            </a:extLst>
          </p:cNvPr>
          <p:cNvSpPr>
            <a:spLocks noGrp="1"/>
          </p:cNvSpPr>
          <p:nvPr>
            <p:ph idx="1"/>
          </p:nvPr>
        </p:nvSpPr>
        <p:spPr/>
        <p:txBody>
          <a:bodyPr/>
          <a:lstStyle/>
          <a:p>
            <a:pPr marL="0" indent="0">
              <a:buNone/>
            </a:pPr>
            <a:r>
              <a:rPr lang="tr-TR" dirty="0"/>
              <a:t>İşletmenin stratejisi ve karar alma mekanizması üzerindeki etkilerini anlamalarını sağlayacak bilgiler</a:t>
            </a:r>
          </a:p>
          <a:p>
            <a:pPr marL="0" indent="0">
              <a:buNone/>
            </a:pPr>
            <a:r>
              <a:rPr lang="tr-TR" dirty="0"/>
              <a:t>(nasıl karşılık verdiği/nasıl karşılık vermeyi planladığı hakkında bilgi, nasıl kaynak sağladığı/planladığı bilgisi, önceki dönemlere göre ilerlemeye dair nicel/nitel bilgiler)</a:t>
            </a:r>
          </a:p>
        </p:txBody>
      </p:sp>
    </p:spTree>
    <p:extLst>
      <p:ext uri="{BB962C8B-B14F-4D97-AF65-F5344CB8AC3E}">
        <p14:creationId xmlns:p14="http://schemas.microsoft.com/office/powerpoint/2010/main" val="1886046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1A2A46A-145C-AD46-2E99-D0C88FF6E2DC}"/>
              </a:ext>
            </a:extLst>
          </p:cNvPr>
          <p:cNvSpPr>
            <a:spLocks noGrp="1"/>
          </p:cNvSpPr>
          <p:nvPr>
            <p:ph type="title"/>
          </p:nvPr>
        </p:nvSpPr>
        <p:spPr/>
        <p:txBody>
          <a:bodyPr>
            <a:normAutofit fontScale="90000"/>
          </a:bodyPr>
          <a:lstStyle/>
          <a:p>
            <a:r>
              <a:rPr lang="tr-TR" dirty="0"/>
              <a:t>4) Finansal durum, finansal performans ve nakit akışları</a:t>
            </a:r>
            <a:br>
              <a:rPr lang="tr-TR" dirty="0"/>
            </a:br>
            <a:endParaRPr lang="tr-TR" dirty="0"/>
          </a:p>
        </p:txBody>
      </p:sp>
      <p:sp>
        <p:nvSpPr>
          <p:cNvPr id="3" name="İçerik Yer Tutucusu 2">
            <a:extLst>
              <a:ext uri="{FF2B5EF4-FFF2-40B4-BE49-F238E27FC236}">
                <a16:creationId xmlns:a16="http://schemas.microsoft.com/office/drawing/2014/main" id="{A46E7213-E67B-C114-6C19-F4C963AE94B3}"/>
              </a:ext>
            </a:extLst>
          </p:cNvPr>
          <p:cNvSpPr>
            <a:spLocks noGrp="1"/>
          </p:cNvSpPr>
          <p:nvPr>
            <p:ph idx="1"/>
          </p:nvPr>
        </p:nvSpPr>
        <p:spPr/>
        <p:txBody>
          <a:bodyPr/>
          <a:lstStyle/>
          <a:p>
            <a:pPr marL="0" indent="0">
              <a:buNone/>
            </a:pPr>
            <a:r>
              <a:rPr lang="tr-TR" dirty="0"/>
              <a:t>İklimle ilgili risk/fırsatların işletmenin finansal performansı ve nakit akışları üzerine etkileri (mevcut finansal etkiler) </a:t>
            </a:r>
          </a:p>
          <a:p>
            <a:pPr marL="0" indent="0">
              <a:buNone/>
            </a:pPr>
            <a:r>
              <a:rPr lang="tr-TR" dirty="0"/>
              <a:t>Finansal planlama bağlamında kısa/orta/uzun vadede öngörülen etkiler (öngörülen finansal etkiler)</a:t>
            </a:r>
          </a:p>
        </p:txBody>
      </p:sp>
    </p:spTree>
    <p:extLst>
      <p:ext uri="{BB962C8B-B14F-4D97-AF65-F5344CB8AC3E}">
        <p14:creationId xmlns:p14="http://schemas.microsoft.com/office/powerpoint/2010/main" val="239854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097E925-6BA6-2F15-5049-B678E00D2F5C}"/>
              </a:ext>
            </a:extLst>
          </p:cNvPr>
          <p:cNvSpPr>
            <a:spLocks noGrp="1"/>
          </p:cNvSpPr>
          <p:nvPr>
            <p:ph type="title"/>
          </p:nvPr>
        </p:nvSpPr>
        <p:spPr/>
        <p:txBody>
          <a:bodyPr/>
          <a:lstStyle/>
          <a:p>
            <a:r>
              <a:rPr lang="tr-TR" dirty="0"/>
              <a:t>5) İklim dirençliliği</a:t>
            </a:r>
            <a:br>
              <a:rPr lang="tr-TR" dirty="0"/>
            </a:br>
            <a:endParaRPr lang="tr-TR" dirty="0"/>
          </a:p>
        </p:txBody>
      </p:sp>
      <p:sp>
        <p:nvSpPr>
          <p:cNvPr id="3" name="İçerik Yer Tutucusu 2">
            <a:extLst>
              <a:ext uri="{FF2B5EF4-FFF2-40B4-BE49-F238E27FC236}">
                <a16:creationId xmlns:a16="http://schemas.microsoft.com/office/drawing/2014/main" id="{5D9D12BA-DBCA-2F86-A0D0-0D4BE25B8150}"/>
              </a:ext>
            </a:extLst>
          </p:cNvPr>
          <p:cNvSpPr>
            <a:spLocks noGrp="1"/>
          </p:cNvSpPr>
          <p:nvPr>
            <p:ph idx="1"/>
          </p:nvPr>
        </p:nvSpPr>
        <p:spPr/>
        <p:txBody>
          <a:bodyPr/>
          <a:lstStyle/>
          <a:p>
            <a:pPr marL="0" indent="0">
              <a:buNone/>
            </a:pPr>
            <a:r>
              <a:rPr lang="tr-TR" dirty="0"/>
              <a:t>İşletmenin stratejisi ile iş modelinin iklimle ilgili değişiklik, gelişme ve belirsizliklere karşı dirençliliğini anlamalarını sağlayacak bilgiler</a:t>
            </a:r>
          </a:p>
          <a:p>
            <a:pPr marL="0" indent="0">
              <a:buNone/>
            </a:pPr>
            <a:r>
              <a:rPr lang="tr-TR" dirty="0"/>
              <a:t>(raporlama tarihi itibarıyla iklim dirençliliğine ilişkin değerlendirmesi, iklimle ilgili senaryo analizinin nasıl ve ne zaman gerçekleştirildiği)</a:t>
            </a:r>
          </a:p>
        </p:txBody>
      </p:sp>
    </p:spTree>
    <p:extLst>
      <p:ext uri="{BB962C8B-B14F-4D97-AF65-F5344CB8AC3E}">
        <p14:creationId xmlns:p14="http://schemas.microsoft.com/office/powerpoint/2010/main" val="1189932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BB27AB9-AF8B-06F3-BAFC-4EEF8D836C7D}"/>
              </a:ext>
            </a:extLst>
          </p:cNvPr>
          <p:cNvSpPr>
            <a:spLocks noGrp="1"/>
          </p:cNvSpPr>
          <p:nvPr>
            <p:ph type="title"/>
          </p:nvPr>
        </p:nvSpPr>
        <p:spPr/>
        <p:txBody>
          <a:bodyPr/>
          <a:lstStyle/>
          <a:p>
            <a:r>
              <a:rPr lang="tr-TR" dirty="0">
                <a:solidFill>
                  <a:srgbClr val="FF0000"/>
                </a:solidFill>
              </a:rPr>
              <a:t>Risk yönetimi </a:t>
            </a:r>
          </a:p>
        </p:txBody>
      </p:sp>
      <p:sp>
        <p:nvSpPr>
          <p:cNvPr id="3" name="İçerik Yer Tutucusu 2">
            <a:extLst>
              <a:ext uri="{FF2B5EF4-FFF2-40B4-BE49-F238E27FC236}">
                <a16:creationId xmlns:a16="http://schemas.microsoft.com/office/drawing/2014/main" id="{C205C13E-69F4-1052-06AA-5882C0AD63E6}"/>
              </a:ext>
            </a:extLst>
          </p:cNvPr>
          <p:cNvSpPr>
            <a:spLocks noGrp="1"/>
          </p:cNvSpPr>
          <p:nvPr>
            <p:ph idx="1"/>
          </p:nvPr>
        </p:nvSpPr>
        <p:spPr/>
        <p:txBody>
          <a:bodyPr/>
          <a:lstStyle/>
          <a:p>
            <a:pPr marL="0" indent="0">
              <a:buNone/>
            </a:pPr>
            <a:r>
              <a:rPr lang="tr-TR" dirty="0"/>
              <a:t>Risk ve fırsatları;</a:t>
            </a:r>
          </a:p>
          <a:p>
            <a:pPr marL="0" indent="0">
              <a:buNone/>
            </a:pPr>
            <a:r>
              <a:rPr lang="tr-TR" dirty="0"/>
              <a:t>belirleme, değerlendirme, </a:t>
            </a:r>
            <a:r>
              <a:rPr lang="tr-TR" dirty="0" err="1"/>
              <a:t>önceliklendirme</a:t>
            </a:r>
            <a:r>
              <a:rPr lang="tr-TR" dirty="0"/>
              <a:t> ve izleme süreçlerinin işletmenin genel risk yönetimi sürecine entegre edilip edilmediği/nasıl edildiği/genel risk yönetim sürecine nasıl bilgi verildiği</a:t>
            </a:r>
          </a:p>
          <a:p>
            <a:pPr marL="0" indent="0">
              <a:buNone/>
            </a:pPr>
            <a:r>
              <a:rPr lang="tr-TR" dirty="0"/>
              <a:t>açıklanır.  </a:t>
            </a:r>
          </a:p>
        </p:txBody>
      </p:sp>
    </p:spTree>
    <p:extLst>
      <p:ext uri="{BB962C8B-B14F-4D97-AF65-F5344CB8AC3E}">
        <p14:creationId xmlns:p14="http://schemas.microsoft.com/office/powerpoint/2010/main" val="1367676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758B238-5E59-D18E-1A4C-27AA1E1292FB}"/>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68B5AFFC-965A-A4BD-F7DA-09D27394EDD6}"/>
              </a:ext>
            </a:extLst>
          </p:cNvPr>
          <p:cNvSpPr>
            <a:spLocks noGrp="1"/>
          </p:cNvSpPr>
          <p:nvPr>
            <p:ph idx="1"/>
          </p:nvPr>
        </p:nvSpPr>
        <p:spPr/>
        <p:txBody>
          <a:bodyPr/>
          <a:lstStyle/>
          <a:p>
            <a:pPr marL="0" indent="0">
              <a:buNone/>
            </a:pPr>
            <a:r>
              <a:rPr lang="tr-TR" dirty="0"/>
              <a:t>Yatırımcılar ve diğer paydaşlar şirketin iklimle ilgili konuları yönetim süreçlerine nasıl entegre ettiğini anlamalıdır. Bu tür bilgiler, şirketin genel risk profiline ve performans beklentilerine ilişkin değerlendirmeleri etkiler. </a:t>
            </a:r>
          </a:p>
        </p:txBody>
      </p:sp>
    </p:spTree>
    <p:extLst>
      <p:ext uri="{BB962C8B-B14F-4D97-AF65-F5344CB8AC3E}">
        <p14:creationId xmlns:p14="http://schemas.microsoft.com/office/powerpoint/2010/main" val="3306065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9A287-03B3-A003-81F2-630C9BA20978}"/>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A526ADC7-ABBE-0ABC-679F-865A392A10C9}"/>
              </a:ext>
            </a:extLst>
          </p:cNvPr>
          <p:cNvSpPr>
            <a:spLocks noGrp="1"/>
          </p:cNvSpPr>
          <p:nvPr>
            <p:ph type="title"/>
          </p:nvPr>
        </p:nvSpPr>
        <p:spPr/>
        <p:txBody>
          <a:bodyPr/>
          <a:lstStyle/>
          <a:p>
            <a:r>
              <a:rPr lang="tr-TR" dirty="0">
                <a:solidFill>
                  <a:srgbClr val="FF0000"/>
                </a:solidFill>
              </a:rPr>
              <a:t>Risk yönetimi kapsamında açıklanacak bilgiler (ana hatları itibarıyla)</a:t>
            </a:r>
          </a:p>
        </p:txBody>
      </p:sp>
      <p:sp>
        <p:nvSpPr>
          <p:cNvPr id="3" name="İçerik Yer Tutucusu 2">
            <a:extLst>
              <a:ext uri="{FF2B5EF4-FFF2-40B4-BE49-F238E27FC236}">
                <a16:creationId xmlns:a16="http://schemas.microsoft.com/office/drawing/2014/main" id="{2917D6BA-6D4B-3636-8E97-F0D4BD3C0CFF}"/>
              </a:ext>
            </a:extLst>
          </p:cNvPr>
          <p:cNvSpPr>
            <a:spLocks noGrp="1"/>
          </p:cNvSpPr>
          <p:nvPr>
            <p:ph idx="1"/>
          </p:nvPr>
        </p:nvSpPr>
        <p:spPr/>
        <p:txBody>
          <a:bodyPr/>
          <a:lstStyle/>
          <a:p>
            <a:r>
              <a:rPr lang="tr-TR" dirty="0"/>
              <a:t>İklimle bağlantılı riskleri belirlemek için kullanılan süreçler ve ilgili politikalar</a:t>
            </a:r>
          </a:p>
          <a:p>
            <a:r>
              <a:rPr lang="tr-TR" dirty="0"/>
              <a:t>Fırsatları belirlemek için kullanılan süreçler ve ilgili politikalar</a:t>
            </a:r>
          </a:p>
          <a:p>
            <a:r>
              <a:rPr lang="tr-TR" dirty="0"/>
              <a:t>Ne ölçüde nasıl entegre ediliyor, ne ölçüde nasıl bilgi aktarılıyor</a:t>
            </a:r>
          </a:p>
          <a:p>
            <a:pPr marL="0" indent="0">
              <a:buNone/>
            </a:pPr>
            <a:endParaRPr lang="tr-TR" dirty="0"/>
          </a:p>
        </p:txBody>
      </p:sp>
    </p:spTree>
    <p:extLst>
      <p:ext uri="{BB962C8B-B14F-4D97-AF65-F5344CB8AC3E}">
        <p14:creationId xmlns:p14="http://schemas.microsoft.com/office/powerpoint/2010/main" val="230363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B2D8307-D43E-88F2-98EF-DCDB06E96910}"/>
              </a:ext>
            </a:extLst>
          </p:cNvPr>
          <p:cNvSpPr>
            <a:spLocks noGrp="1"/>
          </p:cNvSpPr>
          <p:nvPr>
            <p:ph type="title"/>
          </p:nvPr>
        </p:nvSpPr>
        <p:spPr/>
        <p:txBody>
          <a:bodyPr/>
          <a:lstStyle/>
          <a:p>
            <a:r>
              <a:rPr lang="tr-TR" dirty="0">
                <a:solidFill>
                  <a:srgbClr val="FF0000"/>
                </a:solidFill>
              </a:rPr>
              <a:t>Hedefler/metrikler</a:t>
            </a:r>
          </a:p>
        </p:txBody>
      </p:sp>
      <p:sp>
        <p:nvSpPr>
          <p:cNvPr id="3" name="İçerik Yer Tutucusu 2">
            <a:extLst>
              <a:ext uri="{FF2B5EF4-FFF2-40B4-BE49-F238E27FC236}">
                <a16:creationId xmlns:a16="http://schemas.microsoft.com/office/drawing/2014/main" id="{1BF4B257-5CC6-5383-B398-6AD5A2D44DC2}"/>
              </a:ext>
            </a:extLst>
          </p:cNvPr>
          <p:cNvSpPr>
            <a:spLocks noGrp="1"/>
          </p:cNvSpPr>
          <p:nvPr>
            <p:ph idx="1"/>
          </p:nvPr>
        </p:nvSpPr>
        <p:spPr/>
        <p:txBody>
          <a:bodyPr/>
          <a:lstStyle/>
          <a:p>
            <a:pPr marL="0" indent="0">
              <a:buNone/>
            </a:pPr>
            <a:r>
              <a:rPr lang="tr-TR" dirty="0"/>
              <a:t>Risk ve fırsatlarla ilgili olarak; </a:t>
            </a:r>
          </a:p>
          <a:p>
            <a:pPr marL="0" indent="0">
              <a:buNone/>
            </a:pPr>
            <a:r>
              <a:rPr lang="tr-TR" dirty="0"/>
              <a:t>işletmenin performansı (işletmenin kendi belirlediği hedeflere ve mevzuat uyarınca ulaşması gereken hedeflere yönelik ilerlemeler) </a:t>
            </a:r>
          </a:p>
          <a:p>
            <a:pPr marL="0" indent="0">
              <a:buNone/>
            </a:pPr>
            <a:r>
              <a:rPr lang="tr-TR" dirty="0"/>
              <a:t>açıklanır. </a:t>
            </a:r>
          </a:p>
          <a:p>
            <a:pPr marL="0" indent="0">
              <a:buNone/>
            </a:pPr>
            <a:endParaRPr lang="tr-TR" dirty="0"/>
          </a:p>
        </p:txBody>
      </p:sp>
    </p:spTree>
    <p:extLst>
      <p:ext uri="{BB962C8B-B14F-4D97-AF65-F5344CB8AC3E}">
        <p14:creationId xmlns:p14="http://schemas.microsoft.com/office/powerpoint/2010/main" val="1408365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D61AEF5-C65A-6FE8-88BB-9ABC7B46E02C}"/>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3ABE4539-D41B-CD86-D1BE-88AD5181E18C}"/>
              </a:ext>
            </a:extLst>
          </p:cNvPr>
          <p:cNvSpPr>
            <a:spLocks noGrp="1"/>
          </p:cNvSpPr>
          <p:nvPr>
            <p:ph idx="1"/>
          </p:nvPr>
        </p:nvSpPr>
        <p:spPr/>
        <p:txBody>
          <a:bodyPr/>
          <a:lstStyle/>
          <a:p>
            <a:pPr marL="0" indent="0">
              <a:buNone/>
            </a:pPr>
            <a:r>
              <a:rPr lang="tr-TR" dirty="0"/>
              <a:t>Yatırımcılar ve diğer paydaşlar şirketin iklim stratejisini, performansını ve etkilerini nasıl ölçtüğünü ve takip ettiğini anlamalıdır. </a:t>
            </a:r>
          </a:p>
          <a:p>
            <a:pPr marL="0" indent="0">
              <a:buNone/>
            </a:pPr>
            <a:r>
              <a:rPr lang="tr-TR" dirty="0"/>
              <a:t>Bir şirket tarafından kullanılan ölçütlere ve hedeflere erişim, yatırımcıların ve diğer paydaşların şirketin iklimle ilgili sorunlarla karşılaşma durumunu ve bu sorunları ve etkilerini yönetme kapasitesini daha iyi değerlendirmesine ve aynı zamanda bir sektördeki şirketleri karşılaştırmak için bir temel sağlamasına olanak tanır. </a:t>
            </a:r>
          </a:p>
        </p:txBody>
      </p:sp>
    </p:spTree>
    <p:extLst>
      <p:ext uri="{BB962C8B-B14F-4D97-AF65-F5344CB8AC3E}">
        <p14:creationId xmlns:p14="http://schemas.microsoft.com/office/powerpoint/2010/main" val="1833394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BA1349E-14F1-56D6-05E8-635EA685D415}"/>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50E33741-2AA6-5B4B-CC16-34FA76BA8E54}"/>
              </a:ext>
            </a:extLst>
          </p:cNvPr>
          <p:cNvSpPr>
            <a:spLocks noGrp="1"/>
          </p:cNvSpPr>
          <p:nvPr>
            <p:ph idx="1"/>
          </p:nvPr>
        </p:nvSpPr>
        <p:spPr/>
        <p:txBody>
          <a:bodyPr/>
          <a:lstStyle/>
          <a:p>
            <a:r>
              <a:rPr lang="tr-TR" dirty="0"/>
              <a:t>Sektörler arası metrik kategorileriyle ilgili bilgiler</a:t>
            </a:r>
          </a:p>
          <a:p>
            <a:r>
              <a:rPr lang="tr-TR" dirty="0"/>
              <a:t>Sektör/iş modeli/faaliyetlerle ilgili ortak özelliklilerle ilgili metrikler</a:t>
            </a:r>
          </a:p>
          <a:p>
            <a:r>
              <a:rPr lang="tr-TR" dirty="0"/>
              <a:t>Risk/fırsatlarla ilgili belirlenen veya ulaşılması gereken hedefler</a:t>
            </a:r>
          </a:p>
        </p:txBody>
      </p:sp>
    </p:spTree>
    <p:extLst>
      <p:ext uri="{BB962C8B-B14F-4D97-AF65-F5344CB8AC3E}">
        <p14:creationId xmlns:p14="http://schemas.microsoft.com/office/powerpoint/2010/main" val="183058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BEC3633-6B4A-5A52-C946-34D4AC008F59}"/>
              </a:ext>
            </a:extLst>
          </p:cNvPr>
          <p:cNvSpPr>
            <a:spLocks noGrp="1"/>
          </p:cNvSpPr>
          <p:nvPr>
            <p:ph type="title"/>
          </p:nvPr>
        </p:nvSpPr>
        <p:spPr/>
        <p:txBody>
          <a:bodyPr/>
          <a:lstStyle/>
          <a:p>
            <a:r>
              <a:rPr lang="tr-TR" dirty="0">
                <a:solidFill>
                  <a:srgbClr val="FF0000"/>
                </a:solidFill>
              </a:rPr>
              <a:t>İklim krizinde şirketler</a:t>
            </a:r>
          </a:p>
        </p:txBody>
      </p:sp>
      <p:sp>
        <p:nvSpPr>
          <p:cNvPr id="3" name="İçerik Yer Tutucusu 2">
            <a:extLst>
              <a:ext uri="{FF2B5EF4-FFF2-40B4-BE49-F238E27FC236}">
                <a16:creationId xmlns:a16="http://schemas.microsoft.com/office/drawing/2014/main" id="{5B1B0412-CCFA-6F91-335D-7BB567C8E3D9}"/>
              </a:ext>
            </a:extLst>
          </p:cNvPr>
          <p:cNvSpPr>
            <a:spLocks noGrp="1"/>
          </p:cNvSpPr>
          <p:nvPr>
            <p:ph idx="1"/>
          </p:nvPr>
        </p:nvSpPr>
        <p:spPr/>
        <p:txBody>
          <a:bodyPr/>
          <a:lstStyle/>
          <a:p>
            <a:pPr marL="0" indent="0">
              <a:buNone/>
            </a:pPr>
            <a:r>
              <a:rPr lang="tr-TR" dirty="0"/>
              <a:t>İklim krizinin şirketlerin faaliyetlerine olası etkisini ölçmek,</a:t>
            </a:r>
          </a:p>
          <a:p>
            <a:pPr marL="0" indent="0">
              <a:buNone/>
            </a:pPr>
            <a:r>
              <a:rPr lang="tr-TR" dirty="0"/>
              <a:t>Ortaya çıkması muhtemel riskleri ve fırsatları tespit etmek ve yönetmek için stratejiler geliştirmek,</a:t>
            </a:r>
          </a:p>
          <a:p>
            <a:pPr marL="0" indent="0">
              <a:buNone/>
            </a:pPr>
            <a:r>
              <a:rPr lang="tr-TR" dirty="0"/>
              <a:t>Finansal olmayan verilerin/bilgilerin yatırımcılara etkin bir şekilde iletilmesini sağlamak (iklim raporlaması) </a:t>
            </a:r>
          </a:p>
          <a:p>
            <a:pPr marL="0" indent="0">
              <a:buNone/>
            </a:pPr>
            <a:endParaRPr lang="tr-TR" dirty="0"/>
          </a:p>
        </p:txBody>
      </p:sp>
    </p:spTree>
    <p:extLst>
      <p:ext uri="{BB962C8B-B14F-4D97-AF65-F5344CB8AC3E}">
        <p14:creationId xmlns:p14="http://schemas.microsoft.com/office/powerpoint/2010/main" val="41386906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53970-3A29-0B53-B62D-A916E7DA6FDA}"/>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8D3A66E3-F623-7F42-0C80-5962F45DA3A4}"/>
              </a:ext>
            </a:extLst>
          </p:cNvPr>
          <p:cNvSpPr>
            <a:spLocks noGrp="1"/>
          </p:cNvSpPr>
          <p:nvPr>
            <p:ph type="title"/>
          </p:nvPr>
        </p:nvSpPr>
        <p:spPr/>
        <p:txBody>
          <a:bodyPr/>
          <a:lstStyle/>
          <a:p>
            <a:r>
              <a:rPr lang="tr-TR" dirty="0">
                <a:solidFill>
                  <a:srgbClr val="FF0000"/>
                </a:solidFill>
              </a:rPr>
              <a:t>Hedefler ve metrikler kapsamında açıklanacak bilgiler (ana hatları itibarıyla)</a:t>
            </a:r>
          </a:p>
        </p:txBody>
      </p:sp>
      <p:sp>
        <p:nvSpPr>
          <p:cNvPr id="3" name="İçerik Yer Tutucusu 2">
            <a:extLst>
              <a:ext uri="{FF2B5EF4-FFF2-40B4-BE49-F238E27FC236}">
                <a16:creationId xmlns:a16="http://schemas.microsoft.com/office/drawing/2014/main" id="{BBCF0E1F-3DC5-28E2-BC66-3209B3A68675}"/>
              </a:ext>
            </a:extLst>
          </p:cNvPr>
          <p:cNvSpPr>
            <a:spLocks noGrp="1"/>
          </p:cNvSpPr>
          <p:nvPr>
            <p:ph idx="1"/>
          </p:nvPr>
        </p:nvSpPr>
        <p:spPr/>
        <p:txBody>
          <a:bodyPr/>
          <a:lstStyle/>
          <a:p>
            <a:r>
              <a:rPr lang="tr-TR" dirty="0"/>
              <a:t>Strateji ve risk yönetim süreci doğrultusunda iklimle bağlantılı riskleri ve fırsatları değerlendirmek için kullanılan ölçütleri açıklar. </a:t>
            </a:r>
          </a:p>
          <a:p>
            <a:r>
              <a:rPr lang="tr-TR" dirty="0"/>
              <a:t>Kapsam 1, kapsam 2 ve uygunsa kapsam 3 sera gazı </a:t>
            </a:r>
            <a:r>
              <a:rPr lang="tr-TR" dirty="0" err="1"/>
              <a:t>salımlarını</a:t>
            </a:r>
            <a:r>
              <a:rPr lang="tr-TR" dirty="0"/>
              <a:t> ve ilgili riskleri açıklar.</a:t>
            </a:r>
          </a:p>
          <a:p>
            <a:r>
              <a:rPr lang="tr-TR" dirty="0"/>
              <a:t>İklimle ilgili riskleri ve fırsatları yönetmek için kullanılan hedefleri ve hedeflere ilişkin performansı açıklar.</a:t>
            </a:r>
          </a:p>
        </p:txBody>
      </p:sp>
    </p:spTree>
    <p:extLst>
      <p:ext uri="{BB962C8B-B14F-4D97-AF65-F5344CB8AC3E}">
        <p14:creationId xmlns:p14="http://schemas.microsoft.com/office/powerpoint/2010/main" val="2904481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875C138-CE9E-43B3-4DCE-F51397C6530F}"/>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00450D6F-7B1F-5125-EC1A-FD843B2E471A}"/>
              </a:ext>
            </a:extLst>
          </p:cNvPr>
          <p:cNvSpPr>
            <a:spLocks noGrp="1"/>
          </p:cNvSpPr>
          <p:nvPr>
            <p:ph idx="1"/>
          </p:nvPr>
        </p:nvSpPr>
        <p:spPr/>
        <p:txBody>
          <a:bodyPr/>
          <a:lstStyle/>
          <a:p>
            <a:endParaRPr lang="tr-TR"/>
          </a:p>
        </p:txBody>
      </p:sp>
    </p:spTree>
    <p:extLst>
      <p:ext uri="{BB962C8B-B14F-4D97-AF65-F5344CB8AC3E}">
        <p14:creationId xmlns:p14="http://schemas.microsoft.com/office/powerpoint/2010/main" val="1609240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97BD6F4-1438-6F55-204C-2CA5C4A4B101}"/>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D2521ED7-CEC6-A248-F53C-C09AA4B5B6B6}"/>
              </a:ext>
            </a:extLst>
          </p:cNvPr>
          <p:cNvSpPr>
            <a:spLocks noGrp="1"/>
          </p:cNvSpPr>
          <p:nvPr>
            <p:ph idx="1"/>
          </p:nvPr>
        </p:nvSpPr>
        <p:spPr/>
        <p:txBody>
          <a:bodyPr/>
          <a:lstStyle/>
          <a:p>
            <a:pPr marL="0" indent="0">
              <a:buNone/>
            </a:pPr>
            <a:r>
              <a:rPr lang="tr-TR" dirty="0"/>
              <a:t>Yatırımcılar, genel olarak, daha büyük ve özellikle maden, enerji, tarım, çelik, çimento, turizm ve seyahat gibi iklim krizinden kaynaklanan risklere daha yüksek oranda maruz kalan sektörlerde faaliyet gösteren şirketlerin daha ayrıntılı raporlama yapmasını beklemektedir. </a:t>
            </a:r>
          </a:p>
        </p:txBody>
      </p:sp>
    </p:spTree>
    <p:extLst>
      <p:ext uri="{BB962C8B-B14F-4D97-AF65-F5344CB8AC3E}">
        <p14:creationId xmlns:p14="http://schemas.microsoft.com/office/powerpoint/2010/main" val="4188401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12BA2D2-E6E7-E4AE-9175-6C2E2B6C48D7}"/>
              </a:ext>
            </a:extLst>
          </p:cNvPr>
          <p:cNvSpPr>
            <a:spLocks noGrp="1"/>
          </p:cNvSpPr>
          <p:nvPr>
            <p:ph type="title"/>
          </p:nvPr>
        </p:nvSpPr>
        <p:spPr/>
        <p:txBody>
          <a:bodyPr/>
          <a:lstStyle/>
          <a:p>
            <a:r>
              <a:rPr lang="tr-TR" dirty="0">
                <a:solidFill>
                  <a:srgbClr val="FF0000"/>
                </a:solidFill>
              </a:rPr>
              <a:t>Değişen yatırımcı eğilimleri</a:t>
            </a:r>
          </a:p>
        </p:txBody>
      </p:sp>
      <p:sp>
        <p:nvSpPr>
          <p:cNvPr id="3" name="İçerik Yer Tutucusu 2">
            <a:extLst>
              <a:ext uri="{FF2B5EF4-FFF2-40B4-BE49-F238E27FC236}">
                <a16:creationId xmlns:a16="http://schemas.microsoft.com/office/drawing/2014/main" id="{B601DFA7-A15E-AF5E-03E2-4954BB259026}"/>
              </a:ext>
            </a:extLst>
          </p:cNvPr>
          <p:cNvSpPr>
            <a:spLocks noGrp="1"/>
          </p:cNvSpPr>
          <p:nvPr>
            <p:ph idx="1"/>
          </p:nvPr>
        </p:nvSpPr>
        <p:spPr/>
        <p:txBody>
          <a:bodyPr/>
          <a:lstStyle/>
          <a:p>
            <a:pPr marL="0" indent="0">
              <a:buNone/>
            </a:pPr>
            <a:r>
              <a:rPr lang="tr-TR" dirty="0"/>
              <a:t>İklimle ilgili finansal riskler yalnızca fosil yakıt kullanan veya yüksek karbon </a:t>
            </a:r>
            <a:r>
              <a:rPr lang="tr-TR" dirty="0" err="1"/>
              <a:t>salımına</a:t>
            </a:r>
            <a:r>
              <a:rPr lang="tr-TR" dirty="0"/>
              <a:t> yol açan sektörle sınırlı değildir. </a:t>
            </a:r>
          </a:p>
          <a:p>
            <a:pPr marL="0" indent="0">
              <a:buNone/>
            </a:pPr>
            <a:r>
              <a:rPr lang="tr-TR" dirty="0"/>
              <a:t>Yatırımcılar, yatırımlarını giderek artan bir şekilde iklim krizine karşı daha iyi hazırlanan şirketlere kaydırmaktadır. Çoğu zaman zayıf kurumsal açıklamanın ve eksik raporlamanın bir şirketin iklim geçişi için yetersiz hazırlandığı anlamına geldiği varsayılmaktadır. </a:t>
            </a:r>
          </a:p>
        </p:txBody>
      </p:sp>
    </p:spTree>
    <p:extLst>
      <p:ext uri="{BB962C8B-B14F-4D97-AF65-F5344CB8AC3E}">
        <p14:creationId xmlns:p14="http://schemas.microsoft.com/office/powerpoint/2010/main" val="2352498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9154576-189D-30FC-3FAF-3AB68CBDE7F6}"/>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52DDC579-9CA4-DDC7-FAD9-E04803DC0943}"/>
              </a:ext>
            </a:extLst>
          </p:cNvPr>
          <p:cNvSpPr>
            <a:spLocks noGrp="1"/>
          </p:cNvSpPr>
          <p:nvPr>
            <p:ph idx="1"/>
          </p:nvPr>
        </p:nvSpPr>
        <p:spPr/>
        <p:txBody>
          <a:bodyPr/>
          <a:lstStyle/>
          <a:p>
            <a:pPr marL="0" indent="0">
              <a:buNone/>
            </a:pPr>
            <a:r>
              <a:rPr lang="tr-TR" dirty="0"/>
              <a:t>Finansal olmayan bilgilerin raporlanmasının özel bir şekli olarak iklimle ilgili açıklamalar (iklim raporlaması) </a:t>
            </a:r>
          </a:p>
          <a:p>
            <a:pPr marL="0" indent="0">
              <a:buNone/>
            </a:pPr>
            <a:r>
              <a:rPr lang="tr-TR" dirty="0"/>
              <a:t>Bu bilgilerin bir kısmı geleceğe yöneliktir. </a:t>
            </a:r>
          </a:p>
        </p:txBody>
      </p:sp>
    </p:spTree>
    <p:extLst>
      <p:ext uri="{BB962C8B-B14F-4D97-AF65-F5344CB8AC3E}">
        <p14:creationId xmlns:p14="http://schemas.microsoft.com/office/powerpoint/2010/main" val="200898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CF0E51C-894E-1D0E-023B-ED0FE1325F3F}"/>
              </a:ext>
            </a:extLst>
          </p:cNvPr>
          <p:cNvSpPr>
            <a:spLocks noGrp="1"/>
          </p:cNvSpPr>
          <p:nvPr>
            <p:ph type="title"/>
          </p:nvPr>
        </p:nvSpPr>
        <p:spPr/>
        <p:txBody>
          <a:bodyPr/>
          <a:lstStyle/>
          <a:p>
            <a:r>
              <a:rPr lang="tr-TR" dirty="0">
                <a:solidFill>
                  <a:srgbClr val="FF0000"/>
                </a:solidFill>
              </a:rPr>
              <a:t>Düzenleme değişiklikleri</a:t>
            </a:r>
          </a:p>
        </p:txBody>
      </p:sp>
      <p:sp>
        <p:nvSpPr>
          <p:cNvPr id="3" name="İçerik Yer Tutucusu 2">
            <a:extLst>
              <a:ext uri="{FF2B5EF4-FFF2-40B4-BE49-F238E27FC236}">
                <a16:creationId xmlns:a16="http://schemas.microsoft.com/office/drawing/2014/main" id="{B6F4BA1A-D967-0696-E849-3984BE4E6161}"/>
              </a:ext>
            </a:extLst>
          </p:cNvPr>
          <p:cNvSpPr>
            <a:spLocks noGrp="1"/>
          </p:cNvSpPr>
          <p:nvPr>
            <p:ph idx="1"/>
          </p:nvPr>
        </p:nvSpPr>
        <p:spPr/>
        <p:txBody>
          <a:bodyPr/>
          <a:lstStyle/>
          <a:p>
            <a:pPr marL="0" indent="0">
              <a:buNone/>
            </a:pPr>
            <a:r>
              <a:rPr lang="tr-TR" dirty="0"/>
              <a:t>Düzenlemeler/teşvikler giderek artmaktadır. </a:t>
            </a:r>
          </a:p>
          <a:p>
            <a:pPr marL="0" indent="0">
              <a:buNone/>
            </a:pPr>
            <a:r>
              <a:rPr lang="tr-TR" dirty="0"/>
              <a:t>(Avrupa Yeşil Mutabakatı gibi)</a:t>
            </a:r>
          </a:p>
          <a:p>
            <a:pPr marL="0" indent="0">
              <a:buNone/>
            </a:pPr>
            <a:endParaRPr lang="tr-TR" dirty="0"/>
          </a:p>
        </p:txBody>
      </p:sp>
    </p:spTree>
    <p:extLst>
      <p:ext uri="{BB962C8B-B14F-4D97-AF65-F5344CB8AC3E}">
        <p14:creationId xmlns:p14="http://schemas.microsoft.com/office/powerpoint/2010/main" val="133897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E1F7540-55B1-FC1A-BB2A-DB7AD9C57551}"/>
              </a:ext>
            </a:extLst>
          </p:cNvPr>
          <p:cNvSpPr>
            <a:spLocks noGrp="1"/>
          </p:cNvSpPr>
          <p:nvPr>
            <p:ph type="title"/>
          </p:nvPr>
        </p:nvSpPr>
        <p:spPr/>
        <p:txBody>
          <a:bodyPr/>
          <a:lstStyle/>
          <a:p>
            <a:r>
              <a:rPr lang="tr-TR" dirty="0">
                <a:solidFill>
                  <a:srgbClr val="FF0000"/>
                </a:solidFill>
              </a:rPr>
              <a:t>Amaç </a:t>
            </a:r>
          </a:p>
        </p:txBody>
      </p:sp>
      <p:sp>
        <p:nvSpPr>
          <p:cNvPr id="3" name="İçerik Yer Tutucusu 2">
            <a:extLst>
              <a:ext uri="{FF2B5EF4-FFF2-40B4-BE49-F238E27FC236}">
                <a16:creationId xmlns:a16="http://schemas.microsoft.com/office/drawing/2014/main" id="{3133B761-1F2C-1D9A-7A40-943BB75F50ED}"/>
              </a:ext>
            </a:extLst>
          </p:cNvPr>
          <p:cNvSpPr>
            <a:spLocks noGrp="1"/>
          </p:cNvSpPr>
          <p:nvPr>
            <p:ph idx="1"/>
          </p:nvPr>
        </p:nvSpPr>
        <p:spPr/>
        <p:txBody>
          <a:bodyPr/>
          <a:lstStyle/>
          <a:p>
            <a:pPr marL="0" indent="0">
              <a:buNone/>
            </a:pPr>
            <a:r>
              <a:rPr lang="tr-TR" dirty="0"/>
              <a:t>Kaynak sağlayanların, işletmeye kaynak sağlama kararı verirken yararlı olacak, iklimle ilgili riskler ve fırsatlara ilişkin açıklamalar </a:t>
            </a:r>
          </a:p>
          <a:p>
            <a:pPr marL="0" indent="0">
              <a:buNone/>
            </a:pPr>
            <a:r>
              <a:rPr lang="tr-TR" dirty="0"/>
              <a:t>nasıl yapılacak?</a:t>
            </a:r>
          </a:p>
        </p:txBody>
      </p:sp>
    </p:spTree>
    <p:extLst>
      <p:ext uri="{BB962C8B-B14F-4D97-AF65-F5344CB8AC3E}">
        <p14:creationId xmlns:p14="http://schemas.microsoft.com/office/powerpoint/2010/main" val="3733211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69699C1-6D03-7DE8-B876-04F995629B60}"/>
              </a:ext>
            </a:extLst>
          </p:cNvPr>
          <p:cNvSpPr>
            <a:spLocks noGrp="1"/>
          </p:cNvSpPr>
          <p:nvPr>
            <p:ph type="title"/>
          </p:nvPr>
        </p:nvSpPr>
        <p:spPr/>
        <p:txBody>
          <a:bodyPr/>
          <a:lstStyle/>
          <a:p>
            <a:r>
              <a:rPr lang="tr-TR" dirty="0">
                <a:solidFill>
                  <a:srgbClr val="FF0000"/>
                </a:solidFill>
              </a:rPr>
              <a:t>Kapsam </a:t>
            </a:r>
          </a:p>
        </p:txBody>
      </p:sp>
      <p:sp>
        <p:nvSpPr>
          <p:cNvPr id="3" name="İçerik Yer Tutucusu 2">
            <a:extLst>
              <a:ext uri="{FF2B5EF4-FFF2-40B4-BE49-F238E27FC236}">
                <a16:creationId xmlns:a16="http://schemas.microsoft.com/office/drawing/2014/main" id="{F22A8A53-E13A-5B84-9DE5-9FF640BC1232}"/>
              </a:ext>
            </a:extLst>
          </p:cNvPr>
          <p:cNvSpPr>
            <a:spLocks noGrp="1"/>
          </p:cNvSpPr>
          <p:nvPr>
            <p:ph idx="1"/>
          </p:nvPr>
        </p:nvSpPr>
        <p:spPr/>
        <p:txBody>
          <a:bodyPr/>
          <a:lstStyle/>
          <a:p>
            <a:pPr marL="0" indent="0">
              <a:buNone/>
            </a:pPr>
            <a:r>
              <a:rPr lang="tr-TR" dirty="0"/>
              <a:t>İşletmenin iklimle ilgili maruz kaldığı;</a:t>
            </a:r>
          </a:p>
          <a:p>
            <a:pPr marL="0" indent="0">
              <a:buNone/>
            </a:pPr>
            <a:endParaRPr lang="tr-TR" dirty="0"/>
          </a:p>
          <a:p>
            <a:pPr marL="0" indent="0">
              <a:buNone/>
            </a:pPr>
            <a:r>
              <a:rPr lang="tr-TR" dirty="0"/>
              <a:t>- Riskler (fiziksel riskler (akut ve kronik)/geçiş riskleri)</a:t>
            </a:r>
          </a:p>
          <a:p>
            <a:pPr marL="0" indent="0">
              <a:buNone/>
            </a:pPr>
            <a:r>
              <a:rPr lang="tr-TR" dirty="0"/>
              <a:t>- Fırsatlar </a:t>
            </a:r>
          </a:p>
        </p:txBody>
      </p:sp>
    </p:spTree>
    <p:extLst>
      <p:ext uri="{BB962C8B-B14F-4D97-AF65-F5344CB8AC3E}">
        <p14:creationId xmlns:p14="http://schemas.microsoft.com/office/powerpoint/2010/main" val="1231530228"/>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TotalTime>
  <Words>1052</Words>
  <Application>Microsoft Macintosh PowerPoint</Application>
  <PresentationFormat>Geniş ekran</PresentationFormat>
  <Paragraphs>115</Paragraphs>
  <Slides>31</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31</vt:i4>
      </vt:variant>
    </vt:vector>
  </HeadingPairs>
  <TitlesOfParts>
    <vt:vector size="35" baseType="lpstr">
      <vt:lpstr>Arial</vt:lpstr>
      <vt:lpstr>Calibri</vt:lpstr>
      <vt:lpstr>Calibri Light</vt:lpstr>
      <vt:lpstr>Office Teması</vt:lpstr>
      <vt:lpstr>TSRS 2 İklimle İlgili Açıklamalar</vt:lpstr>
      <vt:lpstr>PowerPoint Sunusu</vt:lpstr>
      <vt:lpstr>İklim krizinde şirketler</vt:lpstr>
      <vt:lpstr>PowerPoint Sunusu</vt:lpstr>
      <vt:lpstr>Değişen yatırımcı eğilimleri</vt:lpstr>
      <vt:lpstr>PowerPoint Sunusu</vt:lpstr>
      <vt:lpstr>Düzenleme değişiklikleri</vt:lpstr>
      <vt:lpstr>Amaç </vt:lpstr>
      <vt:lpstr>Kapsam </vt:lpstr>
      <vt:lpstr>Fiziksel risk/geçiş riski</vt:lpstr>
      <vt:lpstr>PowerPoint Sunusu</vt:lpstr>
      <vt:lpstr>İklimler ilgili açıklamaların temel çerçevesi</vt:lpstr>
      <vt:lpstr>Yönetişim</vt:lpstr>
      <vt:lpstr>PowerPoint Sunusu</vt:lpstr>
      <vt:lpstr>Yönetişim kapsamında açıklanacak bilgiler (ana hatları itibarıyla)</vt:lpstr>
      <vt:lpstr>Strateji </vt:lpstr>
      <vt:lpstr>PowerPoint Sunusu</vt:lpstr>
      <vt:lpstr>Strateji kapsamında açıklanacak bilgiler (ana hatları itibarıyla)</vt:lpstr>
      <vt:lpstr>1) İklimle ilgili risk ve fırsatlar </vt:lpstr>
      <vt:lpstr>2) İş modeli ve değer zinciri</vt:lpstr>
      <vt:lpstr>3) Strateji ve karar alma </vt:lpstr>
      <vt:lpstr>4) Finansal durum, finansal performans ve nakit akışları </vt:lpstr>
      <vt:lpstr>5) İklim dirençliliği </vt:lpstr>
      <vt:lpstr>Risk yönetimi </vt:lpstr>
      <vt:lpstr>PowerPoint Sunusu</vt:lpstr>
      <vt:lpstr>Risk yönetimi kapsamında açıklanacak bilgiler (ana hatları itibarıyla)</vt:lpstr>
      <vt:lpstr>Hedefler/metrikler</vt:lpstr>
      <vt:lpstr>PowerPoint Sunusu</vt:lpstr>
      <vt:lpstr>PowerPoint Sunusu</vt:lpstr>
      <vt:lpstr>Hedefler ve metrikler kapsamında açıklanacak bilgiler (ana hatları itibarıyla)</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TSRS 2 İklimle İlgili Açıklamalar</dc:title>
  <dc:creator>Orhan Çelik</dc:creator>
  <cp:lastModifiedBy>Orhan Çelik</cp:lastModifiedBy>
  <cp:revision>14</cp:revision>
  <dcterms:created xsi:type="dcterms:W3CDTF">2024-02-29T08:40:48Z</dcterms:created>
  <dcterms:modified xsi:type="dcterms:W3CDTF">2024-03-04T07:23:12Z</dcterms:modified>
</cp:coreProperties>
</file>